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341" r:id="rId3"/>
    <p:sldId id="346" r:id="rId4"/>
    <p:sldId id="476" r:id="rId5"/>
    <p:sldId id="257" r:id="rId6"/>
    <p:sldId id="258" r:id="rId7"/>
    <p:sldId id="553" r:id="rId8"/>
    <p:sldId id="259" r:id="rId9"/>
    <p:sldId id="468" r:id="rId10"/>
    <p:sldId id="260" r:id="rId11"/>
    <p:sldId id="261" r:id="rId12"/>
    <p:sldId id="374" r:id="rId13"/>
    <p:sldId id="262" r:id="rId14"/>
    <p:sldId id="375" r:id="rId15"/>
    <p:sldId id="467" r:id="rId16"/>
    <p:sldId id="465" r:id="rId17"/>
    <p:sldId id="466" r:id="rId18"/>
    <p:sldId id="376" r:id="rId19"/>
    <p:sldId id="377" r:id="rId20"/>
    <p:sldId id="378" r:id="rId21"/>
    <p:sldId id="379" r:id="rId22"/>
    <p:sldId id="469" r:id="rId23"/>
    <p:sldId id="383" r:id="rId24"/>
    <p:sldId id="554" r:id="rId25"/>
    <p:sldId id="457" r:id="rId26"/>
    <p:sldId id="384" r:id="rId27"/>
    <p:sldId id="385" r:id="rId28"/>
    <p:sldId id="386" r:id="rId29"/>
    <p:sldId id="456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460" r:id="rId39"/>
    <p:sldId id="397" r:id="rId40"/>
    <p:sldId id="398" r:id="rId41"/>
    <p:sldId id="399" r:id="rId42"/>
    <p:sldId id="400" r:id="rId43"/>
    <p:sldId id="401" r:id="rId44"/>
    <p:sldId id="470" r:id="rId45"/>
    <p:sldId id="402" r:id="rId46"/>
    <p:sldId id="403" r:id="rId47"/>
    <p:sldId id="552" r:id="rId48"/>
    <p:sldId id="471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72" r:id="rId59"/>
    <p:sldId id="423" r:id="rId60"/>
    <p:sldId id="424" r:id="rId61"/>
    <p:sldId id="425" r:id="rId62"/>
    <p:sldId id="556" r:id="rId63"/>
    <p:sldId id="426" r:id="rId64"/>
    <p:sldId id="427" r:id="rId65"/>
    <p:sldId id="429" r:id="rId66"/>
    <p:sldId id="430" r:id="rId67"/>
    <p:sldId id="431" r:id="rId68"/>
    <p:sldId id="432" r:id="rId69"/>
    <p:sldId id="433" r:id="rId70"/>
    <p:sldId id="434" r:id="rId71"/>
    <p:sldId id="435" r:id="rId72"/>
    <p:sldId id="436" r:id="rId73"/>
    <p:sldId id="437" r:id="rId74"/>
    <p:sldId id="473" r:id="rId75"/>
    <p:sldId id="438" r:id="rId76"/>
    <p:sldId id="474" r:id="rId77"/>
    <p:sldId id="439" r:id="rId78"/>
    <p:sldId id="440" r:id="rId79"/>
    <p:sldId id="441" r:id="rId80"/>
    <p:sldId id="442" r:id="rId81"/>
    <p:sldId id="475" r:id="rId82"/>
    <p:sldId id="444" r:id="rId83"/>
    <p:sldId id="555" r:id="rId84"/>
    <p:sldId id="445" r:id="rId85"/>
  </p:sldIdLst>
  <p:sldSz cx="9144000" cy="6858000" type="screen4x3"/>
  <p:notesSz cx="6858000" cy="9144000"/>
  <p:custDataLst>
    <p:tags r:id="rId87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2D0C"/>
    <a:srgbClr val="660066"/>
    <a:srgbClr val="6699FF"/>
    <a:srgbClr val="0066FF"/>
    <a:srgbClr val="FFCCCC"/>
    <a:srgbClr val="008000"/>
    <a:srgbClr val="66FF33"/>
    <a:srgbClr val="32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3"/>
    <p:restoredTop sz="84007"/>
  </p:normalViewPr>
  <p:slideViewPr>
    <p:cSldViewPr showGuides="1">
      <p:cViewPr varScale="1">
        <p:scale>
          <a:sx n="52" d="100"/>
          <a:sy n="52" d="100"/>
        </p:scale>
        <p:origin x="1648" y="20"/>
      </p:cViewPr>
      <p:guideLst>
        <p:guide orient="horz" pos="2160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-68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9879D1-D9A5-41E1-81A2-3ABA7FFBFEB9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>
              <a:spcBef>
                <a:spcPct val="0"/>
              </a:spcBef>
            </a:pPr>
            <a:fld id="{9A0DB2DC-4C9A-4742-B13C-FB6460FD3503}" type="slidenum">
              <a:rPr lang="en-US" altLang="zh-CN" sz="1300" dirty="0">
                <a:latin typeface="Times New Roman" panose="02020603050405020304" pitchFamily="18" charset="0"/>
              </a:rPr>
              <a:t>3</a:t>
            </a:fld>
            <a:endParaRPr lang="en-US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235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2560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/>
          </p:cNvSpPr>
          <p:nvPr/>
        </p:nvSpPr>
        <p:spPr>
          <a:xfrm>
            <a:off x="3852863" y="9432925"/>
            <a:ext cx="2944812" cy="495300"/>
          </a:xfrm>
          <a:prstGeom prst="rect">
            <a:avLst/>
          </a:prstGeom>
          <a:noFill/>
          <a:ln w="9525">
            <a:noFill/>
          </a:ln>
        </p:spPr>
        <p:txBody>
          <a:bodyPr wrap="none" lIns="93031" tIns="46516" rIns="93031" bIns="46516" anchor="b" anchorCtr="0"/>
          <a:lstStyle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317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此</a:t>
            </a:r>
            <a:r>
              <a:rPr lang="en-US" altLang="zh-CN" dirty="0">
                <a:latin typeface="Times New Roman" panose="02020603050405020304" pitchFamily="18" charset="0"/>
              </a:rPr>
              <a:t>bucket</a:t>
            </a:r>
            <a:r>
              <a:rPr lang="zh-CN" altLang="en-US" dirty="0">
                <a:latin typeface="Times New Roman" panose="02020603050405020304" pitchFamily="18" charset="0"/>
              </a:rPr>
              <a:t>并不是</a:t>
            </a:r>
            <a:r>
              <a:rPr lang="en-US" altLang="zh-CN" dirty="0">
                <a:latin typeface="Times New Roman" panose="02020603050405020304" pitchFamily="18" charset="0"/>
              </a:rPr>
              <a:t>Hash Bucket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>
          <a:xfrm>
            <a:off x="3852863" y="9432925"/>
            <a:ext cx="2944812" cy="495300"/>
          </a:xfrm>
          <a:prstGeom prst="rect">
            <a:avLst/>
          </a:prstGeom>
          <a:noFill/>
          <a:ln w="9525">
            <a:noFill/>
          </a:ln>
        </p:spPr>
        <p:txBody>
          <a:bodyPr wrap="none" lIns="93031" tIns="46516" rIns="93031" bIns="46516" anchor="b" anchorCtr="0"/>
          <a:lstStyle/>
          <a:p>
            <a:pPr lvl="0" algn="r" defTabSz="930275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337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3584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378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399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419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2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4403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460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460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75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491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120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28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32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63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用</a:t>
            </a:r>
            <a:r>
              <a:rPr lang="en-US" altLang="zh-CN" dirty="0">
                <a:latin typeface="Times New Roman" panose="02020603050405020304" pitchFamily="18" charset="0"/>
              </a:rPr>
              <a:t>Wu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645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26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665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686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706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727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39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757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7782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839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860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3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第十章我们讨论的都是</a:t>
            </a:r>
            <a:r>
              <a:rPr lang="en-US" altLang="zh-CN" dirty="0">
                <a:latin typeface="Times New Roman" panose="02020603050405020304" pitchFamily="18" charset="0"/>
              </a:rPr>
              <a:t>data files</a:t>
            </a:r>
            <a:r>
              <a:rPr lang="zh-CN" altLang="en-US" dirty="0">
                <a:latin typeface="Times New Roman" panose="02020603050405020304" pitchFamily="18" charset="0"/>
              </a:rPr>
              <a:t>， 这一章我们讨论的是</a:t>
            </a:r>
            <a:r>
              <a:rPr lang="en-US" altLang="zh-CN" dirty="0">
                <a:latin typeface="Times New Roman" panose="02020603050405020304" pitchFamily="18" charset="0"/>
              </a:rPr>
              <a:t>index files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8806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01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zh-CN" sz="1300" dirty="0">
                <a:latin typeface="Helvetica" pitchFamily="34" charset="0"/>
                <a:ea typeface="MS PGothic" panose="020B0600070205080204" pitchFamily="34" charset="-128"/>
              </a:rPr>
              <a:t>47</a:t>
            </a:fld>
            <a:endParaRPr lang="en-US" altLang="zh-CN" sz="13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21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49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42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Records with different search-key values may be mapped to the same </a:t>
            </a:r>
            <a:r>
              <a:rPr lang="en-US" altLang="en-US" b="1" dirty="0">
                <a:solidFill>
                  <a:srgbClr val="3366CC"/>
                </a:solidFill>
              </a:rPr>
              <a:t>bucket</a:t>
            </a:r>
            <a:r>
              <a:rPr lang="en-US" altLang="en-US" dirty="0"/>
              <a:t>; thus entire </a:t>
            </a:r>
            <a:r>
              <a:rPr lang="en-US" altLang="en-US" b="1" dirty="0">
                <a:solidFill>
                  <a:srgbClr val="3366CC"/>
                </a:solidFill>
              </a:rPr>
              <a:t>bucket</a:t>
            </a:r>
            <a:r>
              <a:rPr lang="en-US" altLang="en-US" dirty="0"/>
              <a:t> has to be searched sequentially to locate a record. </a:t>
            </a:r>
          </a:p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62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003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0240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044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marL="0" lvl="1"/>
            <a:r>
              <a:rPr lang="en-US" altLang="en-US" dirty="0">
                <a:ea typeface="MS PGothic" panose="020B0600070205080204" pitchFamily="34" charset="-128"/>
                <a:sym typeface="+mn-ea"/>
              </a:rPr>
              <a:t>An alternative, called </a:t>
            </a:r>
            <a:r>
              <a:rPr lang="en-US" altLang="en-US" b="1" dirty="0">
                <a:solidFill>
                  <a:srgbClr val="3366CC"/>
                </a:solidFill>
                <a:ea typeface="MS PGothic" panose="020B0600070205080204" pitchFamily="34" charset="-128"/>
                <a:sym typeface="+mn-ea"/>
              </a:rPr>
              <a:t>closed addressing/open hashing</a:t>
            </a:r>
            <a:r>
              <a:rPr lang="en-US" altLang="en-US" dirty="0">
                <a:ea typeface="MS PGothic" panose="020B0600070205080204" pitchFamily="34" charset="-128"/>
                <a:sym typeface="+mn-ea"/>
              </a:rPr>
              <a:t>, which does not use overflow buckets, e.g. </a:t>
            </a:r>
            <a:r>
              <a:rPr lang="en-US" altLang="zh-CN" dirty="0">
                <a:ea typeface="MS PGothic" panose="020B0600070205080204" pitchFamily="34" charset="-128"/>
                <a:sym typeface="+mn-ea"/>
              </a:rPr>
              <a:t>liner probing(</a:t>
            </a:r>
            <a:r>
              <a:rPr lang="zh-CN" altLang="en-US" dirty="0">
                <a:ea typeface="MS PGothic" panose="020B0600070205080204" pitchFamily="34" charset="-128"/>
                <a:sym typeface="+mn-ea"/>
              </a:rPr>
              <a:t>线性探测</a:t>
            </a:r>
            <a:r>
              <a:rPr lang="en-US" altLang="zh-CN" dirty="0">
                <a:ea typeface="MS PGothic" panose="020B0600070205080204" pitchFamily="34" charset="-128"/>
                <a:sym typeface="+mn-ea"/>
              </a:rPr>
              <a:t>),</a:t>
            </a:r>
            <a:r>
              <a:rPr lang="en-US" altLang="en-US" dirty="0">
                <a:ea typeface="MS PGothic" panose="020B0600070205080204" pitchFamily="34" charset="-128"/>
                <a:sym typeface="+mn-ea"/>
              </a:rPr>
              <a:t> is not suitable for database applications.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3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第十章我们讨论的都是</a:t>
            </a:r>
            <a:r>
              <a:rPr lang="en-US" altLang="zh-CN" dirty="0">
                <a:latin typeface="Times New Roman" panose="02020603050405020304" pitchFamily="18" charset="0"/>
              </a:rPr>
              <a:t>data files</a:t>
            </a:r>
            <a:r>
              <a:rPr lang="zh-CN" altLang="en-US" dirty="0">
                <a:latin typeface="Times New Roman" panose="02020603050405020304" pitchFamily="18" charset="0"/>
              </a:rPr>
              <a:t>， 这一章我们讨论的是</a:t>
            </a:r>
            <a:r>
              <a:rPr lang="en-US" altLang="zh-CN" dirty="0">
                <a:latin typeface="Times New Roman" panose="02020603050405020304" pitchFamily="18" charset="0"/>
              </a:rPr>
              <a:t>index files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280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064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854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05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059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264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59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46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469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67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4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187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083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083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9082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083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083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3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493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493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69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698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902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69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51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17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2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74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75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541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76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474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746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77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78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155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 dirty="0">
                <a:latin typeface="Times New Roman" panose="02020603050405020304" pitchFamily="18" charset="0"/>
              </a:rPr>
              <a:t>一定要看懂位图串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79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04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56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2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770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82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97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83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597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148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84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6179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6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10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194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defTabSz="930275" eaLnBrk="1" hangingPunct="1"/>
            <a:fld id="{9A0DB2DC-4C9A-4742-B13C-FB6460FD3503}" type="slidenum">
              <a:rPr lang="en-US" altLang="en-US" sz="1200" dirty="0">
                <a:latin typeface="Helvetica" pitchFamily="34" charset="0"/>
                <a:ea typeface="MS PGothic" panose="020B0600070205080204" pitchFamily="34" charset="-128"/>
              </a:rPr>
              <a:t>11</a:t>
            </a:fld>
            <a:endParaRPr lang="en-US" altLang="en-US" sz="1200" dirty="0"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xfrm>
            <a:off x="904875" y="4716463"/>
            <a:ext cx="4987925" cy="4467225"/>
          </a:xfrm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58229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58229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12875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5800B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457200" y="1412875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5800B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5800B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412875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B6B7FB2-5AD1-46CA-B4FB-1620A774912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Line 7"/>
          <p:cNvSpPr/>
          <p:nvPr userDrawn="1"/>
        </p:nvSpPr>
        <p:spPr>
          <a:xfrm>
            <a:off x="0" y="1125538"/>
            <a:ext cx="9144000" cy="0"/>
          </a:xfrm>
          <a:prstGeom prst="line">
            <a:avLst/>
          </a:prstGeom>
          <a:ln w="79375" cap="flat" cmpd="sng">
            <a:pattFill prst="lgCheck">
              <a:fgClr>
                <a:srgbClr val="00FF00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320064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5800B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5800B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5800B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5800B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5800B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800B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800B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800B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800B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050"/>
          <p:cNvSpPr>
            <a:spLocks noGrp="1"/>
          </p:cNvSpPr>
          <p:nvPr>
            <p:ph type="ctrTitle"/>
          </p:nvPr>
        </p:nvSpPr>
        <p:spPr>
          <a:xfrm>
            <a:off x="814388" y="0"/>
            <a:ext cx="7772400" cy="1470025"/>
          </a:xfrm>
        </p:spPr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r>
              <a:rPr lang="zh-CN" altLang="en-US" dirty="0">
                <a:solidFill>
                  <a:schemeClr val="hlink"/>
                </a:solidFill>
              </a:rPr>
              <a:t>数 据 库 原 理</a:t>
            </a:r>
          </a:p>
        </p:txBody>
      </p:sp>
      <p:sp>
        <p:nvSpPr>
          <p:cNvPr id="3075" name="Rectangle 2051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336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ClrTx/>
              <a:buSzTx/>
              <a:buFontTx/>
            </a:pPr>
            <a:r>
              <a:rPr lang="zh-CN" altLang="en-US" dirty="0">
                <a:latin typeface="+mn-lt"/>
                <a:ea typeface="+mn-ea"/>
                <a:cs typeface="+mn-cs"/>
              </a:rPr>
              <a:t>王 建 民</a:t>
            </a:r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r>
              <a:rPr lang="zh-CN" altLang="en-US" dirty="0">
                <a:latin typeface="+mn-lt"/>
                <a:ea typeface="+mn-ea"/>
                <a:cs typeface="+mn-cs"/>
              </a:rPr>
              <a:t>清 华 大 学 软 件 学 院</a:t>
            </a:r>
          </a:p>
          <a:p>
            <a:pPr eaLnBrk="1" hangingPunct="1">
              <a:lnSpc>
                <a:spcPct val="90000"/>
              </a:lnSpc>
              <a:buClrTx/>
              <a:buSzTx/>
              <a:buFontTx/>
            </a:pPr>
            <a:r>
              <a:rPr lang="en-US" altLang="zh-CN" dirty="0">
                <a:latin typeface="+mn-lt"/>
                <a:ea typeface="+mn-ea"/>
                <a:cs typeface="+mn-cs"/>
              </a:rPr>
              <a:t>2023</a:t>
            </a:r>
            <a:r>
              <a:rPr lang="zh-CN" altLang="en-US" dirty="0">
                <a:latin typeface="+mn-lt"/>
                <a:ea typeface="+mn-ea"/>
                <a:cs typeface="+mn-cs"/>
              </a:rPr>
              <a:t>年</a:t>
            </a:r>
            <a:r>
              <a:rPr lang="en-US" altLang="zh-CN" dirty="0">
                <a:latin typeface="+mn-lt"/>
                <a:ea typeface="+mn-ea"/>
                <a:cs typeface="+mn-cs"/>
              </a:rPr>
              <a:t>/</a:t>
            </a:r>
            <a:r>
              <a:rPr lang="zh-CN" altLang="en-US" dirty="0">
                <a:latin typeface="+mn-lt"/>
                <a:ea typeface="+mn-ea"/>
                <a:cs typeface="+mn-cs"/>
              </a:rPr>
              <a:t>春</a:t>
            </a:r>
          </a:p>
        </p:txBody>
      </p:sp>
      <p:sp>
        <p:nvSpPr>
          <p:cNvPr id="139268" name="Rectangle 2052"/>
          <p:cNvSpPr>
            <a:spLocks noChangeArrowheads="1"/>
          </p:cNvSpPr>
          <p:nvPr/>
        </p:nvSpPr>
        <p:spPr bwMode="auto">
          <a:xfrm>
            <a:off x="0" y="1841500"/>
            <a:ext cx="9144000" cy="13226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marL="838200" marR="0" lvl="0" indent="-838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</a:rPr>
              <a:t>Chp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+mn-cs"/>
              </a:rPr>
              <a:t> 14 Indexing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顺序索引</a:t>
            </a: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0" y="1179513"/>
            <a:ext cx="9180513" cy="556260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In an </a:t>
            </a:r>
            <a:r>
              <a:rPr lang="en-US" altLang="en-US" sz="2400" b="1" dirty="0">
                <a:solidFill>
                  <a:srgbClr val="000099"/>
                </a:solidFill>
              </a:rPr>
              <a:t>ordered index</a:t>
            </a:r>
            <a:r>
              <a:rPr lang="en-US" altLang="en-US" sz="2400" b="1" dirty="0"/>
              <a:t>, </a:t>
            </a:r>
            <a:r>
              <a:rPr lang="en-US" altLang="en-US" sz="2400" dirty="0"/>
              <a:t>index entries are sorted on the search key value.  E.g., author catalog in library.</a:t>
            </a:r>
          </a:p>
          <a:p>
            <a:endParaRPr lang="en-US" altLang="en-US" sz="2400" b="1" dirty="0">
              <a:solidFill>
                <a:srgbClr val="000099"/>
              </a:solidFill>
            </a:endParaRPr>
          </a:p>
          <a:p>
            <a:r>
              <a:rPr lang="en-US" altLang="en-US" sz="2400" b="1" dirty="0">
                <a:solidFill>
                  <a:srgbClr val="000099"/>
                </a:solidFill>
              </a:rPr>
              <a:t>Primary index</a:t>
            </a:r>
            <a:r>
              <a:rPr lang="en-US" altLang="en-US" sz="2400" b="1" dirty="0"/>
              <a:t>: </a:t>
            </a:r>
            <a:r>
              <a:rPr lang="en-US" altLang="en-US" sz="2400" dirty="0"/>
              <a:t>in a sequentially ordered file, the index whose search key specifies the sequential order of the file.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Also called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clustering index</a:t>
            </a:r>
            <a:r>
              <a:rPr lang="zh-CN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（注意 前一章 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rPr>
              <a:t>Multitable</a:t>
            </a:r>
            <a:r>
              <a:rPr kumimoji="1" lang="en-US" altLang="zh-CN" sz="2000" b="1" dirty="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rPr>
              <a:t> Clustering File</a:t>
            </a:r>
            <a:r>
              <a:rPr lang="zh-CN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）</a:t>
            </a:r>
            <a:endParaRPr lang="en-US" altLang="en-US" sz="2000" dirty="0">
              <a:solidFill>
                <a:srgbClr val="FF0000"/>
              </a:solidFill>
              <a:ea typeface="MS PGothic" panose="020B0600070205080204" pitchFamily="34" charset="-128"/>
            </a:endParaRP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The search key of a primary index is usually but not necessarily the primary key.</a:t>
            </a:r>
          </a:p>
          <a:p>
            <a:pPr lvl="1"/>
            <a:endParaRPr lang="en-US" altLang="en-US" sz="2000" dirty="0">
              <a:ea typeface="MS PGothic" panose="020B0600070205080204" pitchFamily="34" charset="-128"/>
            </a:endParaRPr>
          </a:p>
          <a:p>
            <a:r>
              <a:rPr lang="en-US" altLang="en-US" sz="2400" b="1" dirty="0">
                <a:solidFill>
                  <a:srgbClr val="000099"/>
                </a:solidFill>
              </a:rPr>
              <a:t>Secondary index</a:t>
            </a:r>
            <a:r>
              <a:rPr lang="en-US" altLang="en-US" sz="2400" dirty="0"/>
              <a:t>:</a:t>
            </a:r>
            <a:r>
              <a:rPr lang="en-US" altLang="en-US" sz="2400" b="1" dirty="0"/>
              <a:t> </a:t>
            </a:r>
            <a:r>
              <a:rPr lang="en-US" altLang="en-US" sz="2400" dirty="0"/>
              <a:t>an index whose search key specifies an order different from the sequential order of the file. </a:t>
            </a:r>
          </a:p>
          <a:p>
            <a:pPr lvl="1"/>
            <a:r>
              <a:rPr lang="en-US" altLang="en-US" sz="2000" dirty="0"/>
              <a:t> Also called </a:t>
            </a:r>
            <a:r>
              <a:rPr lang="en-US" altLang="en-US" sz="2000" b="1" dirty="0">
                <a:solidFill>
                  <a:srgbClr val="000099"/>
                </a:solidFill>
              </a:rPr>
              <a:t>non-clustering index</a:t>
            </a:r>
            <a:r>
              <a:rPr lang="en-US" altLang="en-US" sz="2000" b="1" dirty="0"/>
              <a:t>.</a:t>
            </a:r>
            <a:endParaRPr lang="en-US" altLang="en-US" sz="2000" dirty="0"/>
          </a:p>
          <a:p>
            <a:endParaRPr lang="en-US" altLang="en-US" sz="24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密集索引</a:t>
            </a:r>
          </a:p>
        </p:txBody>
      </p:sp>
      <p:sp>
        <p:nvSpPr>
          <p:cNvPr id="20483" name="Rectangle 3"/>
          <p:cNvSpPr>
            <a:spLocks noGrp="1"/>
          </p:cNvSpPr>
          <p:nvPr>
            <p:ph idx="1"/>
          </p:nvPr>
        </p:nvSpPr>
        <p:spPr>
          <a:xfrm>
            <a:off x="107950" y="1323975"/>
            <a:ext cx="8791575" cy="116522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000" b="1" dirty="0">
                <a:solidFill>
                  <a:srgbClr val="000099"/>
                </a:solidFill>
              </a:rPr>
              <a:t>Dense index</a:t>
            </a:r>
            <a:r>
              <a:rPr lang="en-US" altLang="en-US" sz="2000" dirty="0"/>
              <a:t> — Index record appears </a:t>
            </a:r>
            <a:r>
              <a:rPr lang="en-US" altLang="en-US" sz="2000" b="1" dirty="0">
                <a:solidFill>
                  <a:srgbClr val="FF0000"/>
                </a:solidFill>
              </a:rPr>
              <a:t>for every search-key value</a:t>
            </a:r>
            <a:r>
              <a:rPr lang="en-US" altLang="en-US" sz="2000" dirty="0"/>
              <a:t> in the data file. E.g. </a:t>
            </a:r>
            <a:r>
              <a:rPr lang="en-US" altLang="zh-CN" sz="2000" dirty="0"/>
              <a:t>dense </a:t>
            </a:r>
            <a:r>
              <a:rPr lang="en-US" altLang="en-US" sz="2000" dirty="0"/>
              <a:t>index on </a:t>
            </a:r>
            <a:r>
              <a:rPr lang="en-US" altLang="en-US" sz="2000" i="1" dirty="0"/>
              <a:t>ID</a:t>
            </a:r>
            <a:r>
              <a:rPr lang="en-US" altLang="en-US" sz="2000" dirty="0"/>
              <a:t> attribute of </a:t>
            </a:r>
            <a:r>
              <a:rPr lang="en-US" altLang="en-US" sz="2000" i="1" dirty="0"/>
              <a:t>instructor</a:t>
            </a:r>
            <a:r>
              <a:rPr lang="en-US" altLang="en-US" sz="2000" dirty="0"/>
              <a:t> relation </a:t>
            </a:r>
          </a:p>
        </p:txBody>
      </p:sp>
      <p:pic>
        <p:nvPicPr>
          <p:cNvPr id="2048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11413"/>
            <a:ext cx="8056563" cy="391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5" name="矩形 2"/>
          <p:cNvSpPr/>
          <p:nvPr/>
        </p:nvSpPr>
        <p:spPr>
          <a:xfrm>
            <a:off x="401638" y="6332538"/>
            <a:ext cx="84978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000099"/>
                </a:solidFill>
              </a:rPr>
              <a:t>Index-sequential file</a:t>
            </a:r>
            <a:r>
              <a:rPr lang="en-US" altLang="en-US" sz="1800" b="1" dirty="0">
                <a:solidFill>
                  <a:schemeClr val="tx1"/>
                </a:solidFill>
              </a:rPr>
              <a:t>:</a:t>
            </a:r>
            <a:r>
              <a:rPr lang="en-US" altLang="en-US" sz="1800" dirty="0">
                <a:solidFill>
                  <a:schemeClr val="tx1"/>
                </a:solidFill>
              </a:rPr>
              <a:t> ordered sequential data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file with a primary index.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密集索引项不一定对应每个元组</a:t>
            </a:r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>
          <a:xfrm>
            <a:off x="323850" y="1341438"/>
            <a:ext cx="8507413" cy="60642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000" dirty="0"/>
              <a:t>Dense index on </a:t>
            </a:r>
            <a:r>
              <a:rPr lang="en-US" altLang="en-US" sz="2000" i="1" dirty="0"/>
              <a:t>dept_name</a:t>
            </a:r>
            <a:r>
              <a:rPr lang="en-US" altLang="en-US" sz="2000" dirty="0"/>
              <a:t>, with </a:t>
            </a:r>
            <a:r>
              <a:rPr lang="en-US" altLang="en-US" sz="2000" i="1" dirty="0"/>
              <a:t>instructor </a:t>
            </a:r>
            <a:r>
              <a:rPr lang="en-US" altLang="en-US" sz="2000" dirty="0"/>
              <a:t>file sorted on </a:t>
            </a:r>
            <a:r>
              <a:rPr lang="en-US" altLang="en-US" sz="2000" i="1" dirty="0"/>
              <a:t>dept_name</a:t>
            </a:r>
            <a:endParaRPr lang="en-US" altLang="en-US" sz="2000" dirty="0"/>
          </a:p>
        </p:txBody>
      </p:sp>
      <p:pic>
        <p:nvPicPr>
          <p:cNvPr id="2253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279650"/>
            <a:ext cx="8507413" cy="353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3940" y="6165215"/>
            <a:ext cx="452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密集索引项的数量等于索引属性的取值数量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稀疏索引</a:t>
            </a:r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34925" y="1249363"/>
            <a:ext cx="9074150" cy="249555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000" b="1" dirty="0">
                <a:solidFill>
                  <a:srgbClr val="000099"/>
                </a:solidFill>
              </a:rPr>
              <a:t>Sparse Index</a:t>
            </a:r>
            <a:r>
              <a:rPr lang="en-US" altLang="en-US" sz="2000" dirty="0"/>
              <a:t>:  contains index records </a:t>
            </a:r>
            <a:r>
              <a:rPr lang="en-US" altLang="en-US" sz="2000" b="1" dirty="0"/>
              <a:t>for only some search-key values</a:t>
            </a:r>
            <a:r>
              <a:rPr lang="en-US" altLang="en-US" sz="2000" dirty="0"/>
              <a:t>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en-US" sz="1800" dirty="0">
                <a:ea typeface="MS PGothic" panose="020B0600070205080204" pitchFamily="34" charset="-128"/>
              </a:rPr>
              <a:t>Applicable when records are sequentially ordered on search-key</a:t>
            </a:r>
            <a:r>
              <a:rPr lang="zh-CN" altLang="en-US" sz="1800" dirty="0">
                <a:ea typeface="宋体" panose="02010600030101010101" pitchFamily="2" charset="-122"/>
              </a:rPr>
              <a:t>（</a:t>
            </a:r>
            <a:r>
              <a:rPr lang="zh-CN" altLang="en-US" sz="1800" b="1" dirty="0">
                <a:solidFill>
                  <a:srgbClr val="FF0000"/>
                </a:solidFill>
                <a:ea typeface="宋体" panose="02010600030101010101" pitchFamily="2" charset="-122"/>
              </a:rPr>
              <a:t>必要条件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  <a:endParaRPr lang="en-US" altLang="en-US" sz="1800" dirty="0">
              <a:ea typeface="MS PGothic" panose="020B0600070205080204" pitchFamily="34" charset="-128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000" b="1" dirty="0"/>
              <a:t>To locate a record with search-key value </a:t>
            </a:r>
            <a:r>
              <a:rPr lang="en-US" altLang="en-US" sz="2000" b="1" i="1" dirty="0"/>
              <a:t>K</a:t>
            </a:r>
            <a:r>
              <a:rPr lang="en-US" altLang="en-US" sz="2000" b="1" dirty="0"/>
              <a:t> </a:t>
            </a:r>
            <a:r>
              <a:rPr lang="en-US" altLang="en-US" sz="2000" dirty="0"/>
              <a:t>we: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1800" dirty="0">
                <a:ea typeface="MS PGothic" panose="020B0600070205080204" pitchFamily="34" charset="-128"/>
              </a:rPr>
              <a:t>Find index record with largest search-key value &lt; </a:t>
            </a:r>
            <a:r>
              <a:rPr lang="en-US" altLang="en-US" sz="1800" i="1" dirty="0">
                <a:ea typeface="MS PGothic" panose="020B0600070205080204" pitchFamily="34" charset="-128"/>
              </a:rPr>
              <a:t>K</a:t>
            </a:r>
            <a:endParaRPr lang="en-US" altLang="en-US" sz="1800" dirty="0">
              <a:ea typeface="MS PGothic" panose="020B0600070205080204" pitchFamily="34" charset="-128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en-US" altLang="en-US" sz="1800" dirty="0">
                <a:ea typeface="MS PGothic" panose="020B0600070205080204" pitchFamily="34" charset="-128"/>
              </a:rPr>
              <a:t>Search </a:t>
            </a:r>
            <a:r>
              <a:rPr lang="en-US" altLang="zh-CN" sz="1800" dirty="0">
                <a:ea typeface="MS PGothic" panose="020B0600070205080204" pitchFamily="34" charset="-128"/>
              </a:rPr>
              <a:t>data </a:t>
            </a:r>
            <a:r>
              <a:rPr lang="en-US" altLang="en-US" sz="1800" dirty="0">
                <a:ea typeface="MS PGothic" panose="020B0600070205080204" pitchFamily="34" charset="-128"/>
              </a:rPr>
              <a:t>file sequentially starting at the record to which the index record points</a:t>
            </a:r>
          </a:p>
        </p:txBody>
      </p:sp>
      <p:pic>
        <p:nvPicPr>
          <p:cNvPr id="2458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743828"/>
            <a:ext cx="6854825" cy="315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文本框 2"/>
          <p:cNvSpPr txBox="1"/>
          <p:nvPr/>
        </p:nvSpPr>
        <p:spPr>
          <a:xfrm>
            <a:off x="851570" y="5158290"/>
            <a:ext cx="24241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Suppose K=45565</a:t>
            </a:r>
            <a:endParaRPr lang="zh-CN" altLang="en-US" sz="18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4582" name="直接箭头连接符 4"/>
          <p:cNvCxnSpPr/>
          <p:nvPr/>
        </p:nvCxnSpPr>
        <p:spPr>
          <a:xfrm>
            <a:off x="1578645" y="4080378"/>
            <a:ext cx="47307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4583" name="文本框 7"/>
          <p:cNvSpPr txBox="1"/>
          <p:nvPr/>
        </p:nvSpPr>
        <p:spPr>
          <a:xfrm>
            <a:off x="1203995" y="3748590"/>
            <a:ext cx="777875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Step 1</a:t>
            </a:r>
            <a:endParaRPr lang="zh-CN" altLang="en-US" sz="1800" dirty="0">
              <a:solidFill>
                <a:srgbClr val="FF0000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cxnSp>
        <p:nvCxnSpPr>
          <p:cNvPr id="24584" name="直接箭头连接符 9"/>
          <p:cNvCxnSpPr/>
          <p:nvPr/>
        </p:nvCxnSpPr>
        <p:spPr>
          <a:xfrm flipH="1">
            <a:off x="4051970" y="4872540"/>
            <a:ext cx="0" cy="5080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4585" name="文本框 13"/>
          <p:cNvSpPr txBox="1"/>
          <p:nvPr/>
        </p:nvSpPr>
        <p:spPr>
          <a:xfrm>
            <a:off x="3334420" y="4888415"/>
            <a:ext cx="7762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Step 2</a:t>
            </a:r>
            <a:endParaRPr lang="zh-CN" altLang="en-US" sz="1800" dirty="0">
              <a:solidFill>
                <a:srgbClr val="FF0000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稀疏索引的实现策略</a:t>
            </a:r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>
          <a:xfrm>
            <a:off x="457200" y="1258888"/>
            <a:ext cx="8229600" cy="4525962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50000"/>
              </a:lnSpc>
            </a:pPr>
            <a:r>
              <a:rPr lang="en-US" altLang="en-US" sz="2400" b="1" dirty="0"/>
              <a:t>Compared to dense indices</a:t>
            </a:r>
            <a:r>
              <a:rPr lang="en-US" altLang="en-US" sz="24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Less space and less maintenance overhead for insertions and deletions.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Generally slower than dense index for locating records.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/>
              <a:t>Good tradeoff</a:t>
            </a:r>
            <a:r>
              <a:rPr lang="en-US" altLang="en-US" sz="2400" dirty="0"/>
              <a:t>: sparse index with an index entry for every block in data file, corresponding to least (</a:t>
            </a:r>
            <a:r>
              <a:rPr lang="zh-CN" altLang="en-US" sz="2400" dirty="0"/>
              <a:t>最小）</a:t>
            </a:r>
            <a:r>
              <a:rPr lang="en-US" altLang="en-US" sz="2400" dirty="0"/>
              <a:t>search-key value in the block.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次级索引</a:t>
            </a: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xfrm>
            <a:off x="179388" y="1052513"/>
            <a:ext cx="8785225" cy="53594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Frequently, one wants to find all the records whose values in a certain field (which is </a:t>
            </a:r>
            <a:r>
              <a:rPr lang="en-US" altLang="en-US" sz="2400" b="1" dirty="0"/>
              <a:t>not</a:t>
            </a:r>
            <a:r>
              <a:rPr lang="en-US" altLang="en-US" sz="2400" dirty="0"/>
              <a:t> the search-key of the primary index) satisfy some condition.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en-US" sz="2400" dirty="0"/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b="1" dirty="0">
                <a:ea typeface="MS PGothic" panose="020B0600070205080204" pitchFamily="34" charset="-128"/>
              </a:rPr>
              <a:t>Example 1: In the </a:t>
            </a:r>
            <a:r>
              <a:rPr lang="en-US" altLang="en-US" sz="2000" b="1" i="1" dirty="0">
                <a:ea typeface="MS PGothic" panose="020B0600070205080204" pitchFamily="34" charset="-128"/>
              </a:rPr>
              <a:t>instructor</a:t>
            </a:r>
            <a:r>
              <a:rPr lang="en-US" altLang="en-US" sz="2000" b="1" dirty="0">
                <a:ea typeface="MS PGothic" panose="020B0600070205080204" pitchFamily="34" charset="-128"/>
              </a:rPr>
              <a:t> relation stored sequentially by ID, we may want to find all instructors in a particular department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endParaRPr lang="en-US" altLang="en-US" sz="2000" b="1" dirty="0">
              <a:ea typeface="MS PGothic" panose="020B0600070205080204" pitchFamily="34" charset="-128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b="1" dirty="0">
                <a:ea typeface="MS PGothic" panose="020B0600070205080204" pitchFamily="34" charset="-128"/>
              </a:rPr>
              <a:t>Example 2: as above, but where we want to find all instructors with a specified salary or with salary in a specified range of values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We can have a secondary index with an index record for each search-key value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96838"/>
            <a:ext cx="8077200" cy="6096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2006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次级索引举例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sz="half"/>
          </p:nvPr>
        </p:nvSpPr>
        <p:spPr>
          <a:xfrm>
            <a:off x="323850" y="5624513"/>
            <a:ext cx="8521700" cy="1189037"/>
          </a:xfrm>
        </p:spPr>
        <p:txBody>
          <a:bodyPr vert="horz" wrap="square" lIns="91440" tIns="45720" rIns="91440" bIns="45720" anchor="t" anchorCtr="0"/>
          <a:lstStyle>
            <a:lvl1pPr lvl="0">
              <a:buClrTx/>
              <a:buSzTx/>
              <a:buFontTx/>
              <a:defRPr sz="2800"/>
            </a:lvl1pPr>
            <a:lvl2pPr lvl="1">
              <a:buClrTx/>
              <a:buSzTx/>
              <a:buFontTx/>
              <a:defRPr sz="2400"/>
            </a:lvl2pPr>
            <a:lvl3pPr lvl="2">
              <a:buClrTx/>
              <a:buSzTx/>
              <a:buFontTx/>
              <a:defRPr sz="20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/>
            <a:r>
              <a:rPr lang="en-US" altLang="en-US" sz="2000" dirty="0"/>
              <a:t>Index record points to </a:t>
            </a:r>
            <a:r>
              <a:rPr lang="en-US" altLang="en-US" sz="2000" b="1" dirty="0">
                <a:solidFill>
                  <a:srgbClr val="FF0000"/>
                </a:solidFill>
              </a:rPr>
              <a:t>a bucket</a:t>
            </a:r>
            <a:r>
              <a:rPr lang="en-US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that contains pointers to all the actual records with that particular search-key value.</a:t>
            </a:r>
          </a:p>
          <a:p>
            <a:pPr lvl="0"/>
            <a:r>
              <a:rPr lang="en-US" altLang="en-US" sz="2000" dirty="0"/>
              <a:t>Secondary indices have to be dense</a:t>
            </a:r>
          </a:p>
        </p:txBody>
      </p:sp>
      <p:sp>
        <p:nvSpPr>
          <p:cNvPr id="30724" name="Text Box 4"/>
          <p:cNvSpPr txBox="1"/>
          <p:nvPr/>
        </p:nvSpPr>
        <p:spPr>
          <a:xfrm>
            <a:off x="1992313" y="5086350"/>
            <a:ext cx="44894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Secondary index on </a:t>
            </a:r>
            <a:r>
              <a:rPr lang="en-US" altLang="en-US" sz="1800" b="1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salary </a:t>
            </a:r>
            <a:r>
              <a:rPr lang="en-US" altLang="en-US" sz="1800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field of </a:t>
            </a:r>
            <a:r>
              <a:rPr lang="en-US" altLang="en-US" sz="1800" b="1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instructor</a:t>
            </a:r>
            <a:endParaRPr lang="en-US" altLang="en-US" sz="1800" b="1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pic>
        <p:nvPicPr>
          <p:cNvPr id="3072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258888"/>
            <a:ext cx="7924800" cy="3840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68413"/>
            <a:ext cx="9001125" cy="55895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Indices offer substantial benefits when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searching for records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BUT: </a:t>
            </a:r>
          </a:p>
          <a:p>
            <a:pPr marL="400050" marR="0" lvl="1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</a:rPr>
              <a:t>Updating indices imposes overhead on database modification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</a:rPr>
              <a:t>--when a file is modified, every index on the file must be updated,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5800B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Sequential scan using primary index is efficient,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but a sequential scan using a secondary index is expensive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Each record access may fetch a new block from disk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Block fetch requires about 5 to 10 milliseconds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（毫秒）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, versus about 100 nanoseconds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（纳秒）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for memory access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832E7E-2F4D-4423-B8E2-FB36F3F2A0EC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96838"/>
            <a:ext cx="8522022" cy="883890"/>
          </a:xfrm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320064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kern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索引与次级索引的代价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多级索引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258888"/>
            <a:ext cx="8928100" cy="52990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primary index does not fit in memory, access becomes expensive.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Solution: treat primary index kept on disk as a sequential file and construct a sparse index on it.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outer index – a sparse index of primary index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inner index – the primary index file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even outer index is too large to fit in main memory, yet another level of index can be created, and so 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Indices at all levels must be updated on insertion or deletion from the file.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533400" y="-74295"/>
            <a:ext cx="8077200" cy="1214755"/>
          </a:xfrm>
        </p:spPr>
        <p:txBody>
          <a:bodyPr vert="horz" wrap="square" lIns="91440" tIns="45720" rIns="91440" bIns="45720" anchor="ctr" anchorCtr="0"/>
          <a:lstStyle/>
          <a:p>
            <a:pPr algn="ctr">
              <a:buClrTx/>
              <a:buSzTx/>
              <a:buFontTx/>
            </a:pPr>
            <a:r>
              <a:rPr lang="zh-CN" altLang="en-US" sz="4400" dirty="0"/>
              <a:t>多级所引举例</a:t>
            </a:r>
          </a:p>
        </p:txBody>
      </p:sp>
      <p:pic>
        <p:nvPicPr>
          <p:cNvPr id="3686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5" y="1196975"/>
            <a:ext cx="4899025" cy="5661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4455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本节课的内容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5618025"/>
              </p:ext>
            </p:extLst>
          </p:nvPr>
        </p:nvGraphicFramePr>
        <p:xfrm>
          <a:off x="976313" y="1341438"/>
          <a:ext cx="7699375" cy="5186363"/>
        </p:xfrm>
        <a:graphic>
          <a:graphicData uri="http://schemas.openxmlformats.org/drawingml/2006/table">
            <a:tbl>
              <a:tblPr/>
              <a:tblGrid>
                <a:gridCol w="141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0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理论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核心知识点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对应章节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数据库理论 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关系模型、关系代数、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关系演算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CHP. 1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数据库应用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SQL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语言、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JDBC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CHP 3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数据库设计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实体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联系图、关系范式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CHP 6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kumimoji="0" lang="zh-CN" alt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数据库实现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存贮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zh-CN" alt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索引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、查询、优化、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事务、并发、恢复</a:t>
                      </a: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5800B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CHP 12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24.3/24.5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19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41" marR="9144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-107950" y="44450"/>
            <a:ext cx="925195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b="1" dirty="0"/>
              <a:t>单层索引节点删除</a:t>
            </a:r>
          </a:p>
        </p:txBody>
      </p:sp>
      <p:sp>
        <p:nvSpPr>
          <p:cNvPr id="38915" name="Rectangle 3"/>
          <p:cNvSpPr>
            <a:spLocks noGrp="1"/>
          </p:cNvSpPr>
          <p:nvPr>
            <p:ph idx="1"/>
          </p:nvPr>
        </p:nvSpPr>
        <p:spPr>
          <a:xfrm>
            <a:off x="-107950" y="4330700"/>
            <a:ext cx="9251950" cy="3275013"/>
          </a:xfrm>
        </p:spPr>
        <p:txBody>
          <a:bodyPr vert="horz" wrap="square" lIns="91440" tIns="45720" rIns="91440" bIns="45720" anchor="t" anchorCtr="0"/>
          <a:lstStyle/>
          <a:p>
            <a:pPr lvl="1"/>
            <a:r>
              <a:rPr lang="en-US" altLang="en-US" sz="2000" b="1" dirty="0">
                <a:ea typeface="MS PGothic" panose="020B0600070205080204" pitchFamily="34" charset="-128"/>
              </a:rPr>
              <a:t>Dense indices</a:t>
            </a:r>
            <a:r>
              <a:rPr lang="en-US" altLang="en-US" sz="2000" dirty="0">
                <a:ea typeface="MS PGothic" panose="020B0600070205080204" pitchFamily="34" charset="-128"/>
              </a:rPr>
              <a:t> – deletion of search-key is similar to file record deletion.</a:t>
            </a:r>
          </a:p>
          <a:p>
            <a:pPr lvl="1"/>
            <a:r>
              <a:rPr lang="en-US" altLang="en-US" sz="2000" b="1" dirty="0">
                <a:ea typeface="MS PGothic" panose="020B0600070205080204" pitchFamily="34" charset="-128"/>
              </a:rPr>
              <a:t>Sparse indices</a:t>
            </a:r>
            <a:r>
              <a:rPr lang="en-US" altLang="en-US" sz="2000" dirty="0">
                <a:ea typeface="MS PGothic" panose="020B0600070205080204" pitchFamily="34" charset="-128"/>
              </a:rPr>
              <a:t> –</a:t>
            </a:r>
          </a:p>
          <a:p>
            <a:pPr lvl="2"/>
            <a:r>
              <a:rPr lang="en-US" altLang="en-US" sz="2000" dirty="0">
                <a:ea typeface="MS PGothic" panose="020B0600070205080204" pitchFamily="34" charset="-128"/>
              </a:rPr>
              <a:t> if an entry for the search key exists in the index, it is deleted by replacing the entry in the index with the next search-key value in the data file (in search-key order).  </a:t>
            </a:r>
          </a:p>
          <a:p>
            <a:pPr lvl="2"/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If the next search-key value already has an index entry</a:t>
            </a:r>
            <a:r>
              <a:rPr lang="en-US" altLang="en-US" sz="2000" b="1" dirty="0">
                <a:ea typeface="MS PGothic" panose="020B0600070205080204" pitchFamily="34" charset="-128"/>
              </a:rPr>
              <a:t>, the entry is deleted instead of being replaced.</a:t>
            </a:r>
          </a:p>
        </p:txBody>
      </p:sp>
      <p:pic>
        <p:nvPicPr>
          <p:cNvPr id="3891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501775"/>
            <a:ext cx="5759450" cy="279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7" name="Rectangle 3"/>
          <p:cNvSpPr/>
          <p:nvPr/>
        </p:nvSpPr>
        <p:spPr>
          <a:xfrm>
            <a:off x="6084888" y="1330325"/>
            <a:ext cx="2951162" cy="25304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If deleted record was the only record in the data file with its particular search-key value, the search-key is deleted from the index file also.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35150" y="2276475"/>
            <a:ext cx="4321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矩形 4"/>
          <p:cNvSpPr/>
          <p:nvPr/>
        </p:nvSpPr>
        <p:spPr>
          <a:xfrm>
            <a:off x="2916238" y="1123950"/>
            <a:ext cx="1376362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the data file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38920" name="矩形 5"/>
          <p:cNvSpPr/>
          <p:nvPr/>
        </p:nvSpPr>
        <p:spPr>
          <a:xfrm>
            <a:off x="34925" y="1079500"/>
            <a:ext cx="148113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the index file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b="1" dirty="0">
                <a:sym typeface="+mn-ea"/>
              </a:rPr>
              <a:t>单层索引节点插入</a:t>
            </a:r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>
          <a:xfrm>
            <a:off x="179388" y="1260475"/>
            <a:ext cx="8785225" cy="540888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sz="2800" dirty="0">
                <a:ea typeface="MS PGothic" panose="020B0600070205080204" pitchFamily="34" charset="-128"/>
              </a:rPr>
              <a:t>In the index file, perform a lookup using the search-key value appearing in the record to be inserted.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sz="2800" b="1" dirty="0">
                <a:ea typeface="MS PGothic" panose="020B0600070205080204" pitchFamily="34" charset="-128"/>
              </a:rPr>
              <a:t>Dense indices</a:t>
            </a:r>
            <a:r>
              <a:rPr lang="en-US" altLang="en-US" sz="2800" dirty="0">
                <a:ea typeface="MS PGothic" panose="020B0600070205080204" pitchFamily="34" charset="-128"/>
              </a:rPr>
              <a:t> – if the search-key value does not appear in the index, insert it.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sz="2800" b="1" dirty="0">
                <a:ea typeface="MS PGothic" panose="020B0600070205080204" pitchFamily="34" charset="-128"/>
              </a:rPr>
              <a:t>Sparse indices</a:t>
            </a:r>
            <a:r>
              <a:rPr lang="en-US" altLang="en-US" sz="2800" dirty="0">
                <a:ea typeface="MS PGothic" panose="020B0600070205080204" pitchFamily="34" charset="-128"/>
              </a:rPr>
              <a:t> – </a:t>
            </a:r>
            <a:r>
              <a:rPr lang="en-US" altLang="en-US" sz="2800" dirty="0">
                <a:solidFill>
                  <a:srgbClr val="FF0000"/>
                </a:solidFill>
                <a:ea typeface="MS PGothic" panose="020B0600070205080204" pitchFamily="34" charset="-128"/>
              </a:rPr>
              <a:t>if index stores an entry for each block of the file</a:t>
            </a:r>
            <a:r>
              <a:rPr lang="en-US" altLang="en-US" sz="2800" dirty="0">
                <a:ea typeface="MS PGothic" panose="020B0600070205080204" pitchFamily="34" charset="-128"/>
              </a:rPr>
              <a:t>, no change needs to be made to the index unless a new block is created.  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en-US" dirty="0">
                <a:ea typeface="MS PGothic" panose="020B0600070205080204" pitchFamily="34" charset="-128"/>
              </a:rPr>
              <a:t>If a new block is created, the first search-key value appearing in the new block is inserted into the index.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 File Organization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0" y="115888"/>
            <a:ext cx="9036496" cy="1143000"/>
          </a:xfrm>
        </p:spPr>
        <p:txBody>
          <a:bodyPr vert="horz" wrap="square" lIns="91440" tIns="45720" rIns="91440" bIns="45720" anchor="ctr" anchorCtr="0"/>
          <a:lstStyle/>
          <a:p>
            <a:pPr>
              <a:lnSpc>
                <a:spcPct val="90000"/>
              </a:lnSpc>
            </a:pPr>
            <a:r>
              <a:rPr lang="en-US" altLang="en-US" b="1" dirty="0"/>
              <a:t>Overflow in sequential data files</a:t>
            </a:r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>
          <a:xfrm>
            <a:off x="179388" y="1304925"/>
            <a:ext cx="8785225" cy="4824413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en-US" altLang="en-US" sz="2400" b="1" i="1" dirty="0">
                <a:solidFill>
                  <a:srgbClr val="0070C0"/>
                </a:solidFill>
                <a:ea typeface="MS PGothic" panose="020B0600070205080204" pitchFamily="34" charset="-128"/>
              </a:rPr>
              <a:t>performance degrades as file grows, since many overflow blocks get created in the sequential data file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Periodic reorganization of entire file is required.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2000" dirty="0">
              <a:ea typeface="MS PGothic" panose="020B0600070205080204" pitchFamily="34" charset="-128"/>
            </a:endParaRP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AB9464D6-9FCA-46D1-892C-C563A9D1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86" y="2844294"/>
            <a:ext cx="3498689" cy="339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190B12C4-9C3F-411E-A371-C1BA05DF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39242"/>
            <a:ext cx="3936356" cy="390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3E1EFD-6566-4A5A-87FE-4DB9FE1F3400}"/>
              </a:ext>
            </a:extLst>
          </p:cNvPr>
          <p:cNvSpPr/>
          <p:nvPr/>
        </p:nvSpPr>
        <p:spPr>
          <a:xfrm>
            <a:off x="2051720" y="637278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i="1" dirty="0">
                <a:solidFill>
                  <a:srgbClr val="0070C0"/>
                </a:solidFill>
                <a:ea typeface="MS PGothic" panose="020B0600070205080204" pitchFamily="34" charset="-128"/>
              </a:rPr>
              <a:t>overflow blocks 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F5803406-1DA0-4BC2-A4E9-211440C3F8BA}"/>
              </a:ext>
            </a:extLst>
          </p:cNvPr>
          <p:cNvSpPr/>
          <p:nvPr/>
        </p:nvSpPr>
        <p:spPr>
          <a:xfrm>
            <a:off x="4123580" y="6482524"/>
            <a:ext cx="288032" cy="2245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树索引文件</a:t>
            </a:r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>
          <a:xfrm>
            <a:off x="179388" y="1304925"/>
            <a:ext cx="8785225" cy="4824413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Advantage of B</a:t>
            </a:r>
            <a:r>
              <a:rPr lang="en-US" altLang="en-US" sz="2800" baseline="30000" dirty="0"/>
              <a:t>+</a:t>
            </a:r>
            <a:r>
              <a:rPr lang="en-US" altLang="en-US" sz="2800" dirty="0"/>
              <a:t>-tree</a:t>
            </a:r>
            <a:r>
              <a:rPr lang="en-US" altLang="en-US" sz="2000" dirty="0"/>
              <a:t> </a:t>
            </a:r>
            <a:r>
              <a:rPr lang="en-US" altLang="en-US" sz="2800" dirty="0"/>
              <a:t>index files: 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Reorganization of entire file is not required </a:t>
            </a:r>
            <a:r>
              <a:rPr lang="en-US" altLang="en-US" dirty="0">
                <a:ea typeface="MS PGothic" panose="020B0600070205080204" pitchFamily="34" charset="-128"/>
              </a:rPr>
              <a:t>to maintain performance.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/>
              <a:t>(Minor) disadvantage of B</a:t>
            </a:r>
            <a:r>
              <a:rPr lang="en-US" altLang="en-US" sz="2800" baseline="30000" dirty="0"/>
              <a:t>+</a:t>
            </a:r>
            <a:r>
              <a:rPr lang="en-US" altLang="en-US" sz="2800" dirty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extra insertion and deletion overhead, space overhead.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57200" y="5696240"/>
            <a:ext cx="7513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B+-tree indices are an alternative to indexed-sequential files.</a:t>
            </a:r>
          </a:p>
        </p:txBody>
      </p:sp>
    </p:spTree>
    <p:extLst>
      <p:ext uri="{BB962C8B-B14F-4D97-AF65-F5344CB8AC3E}">
        <p14:creationId xmlns:p14="http://schemas.microsoft.com/office/powerpoint/2010/main" val="119080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Instructor</a:t>
            </a:r>
            <a:r>
              <a:rPr lang="zh-CN" altLang="en-US" dirty="0"/>
              <a:t>数据文件的</a:t>
            </a:r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zh-CN" altLang="en-US" dirty="0"/>
              <a:t>树索引</a:t>
            </a:r>
          </a:p>
        </p:txBody>
      </p:sp>
      <p:pic>
        <p:nvPicPr>
          <p:cNvPr id="4710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443913" cy="476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b="1" dirty="0">
                <a:sym typeface="+mn-ea"/>
              </a:rPr>
              <a:t>B+</a:t>
            </a:r>
            <a:r>
              <a:rPr lang="zh-CN" altLang="en-US" b="1" dirty="0">
                <a:sym typeface="+mn-ea"/>
              </a:rPr>
              <a:t>树的性质</a:t>
            </a:r>
          </a:p>
        </p:txBody>
      </p:sp>
      <p:sp>
        <p:nvSpPr>
          <p:cNvPr id="48131" name="Rectangle 3"/>
          <p:cNvSpPr>
            <a:spLocks noGrp="1"/>
          </p:cNvSpPr>
          <p:nvPr>
            <p:ph idx="1"/>
          </p:nvPr>
        </p:nvSpPr>
        <p:spPr>
          <a:xfrm>
            <a:off x="457200" y="2133600"/>
            <a:ext cx="8147050" cy="4244975"/>
          </a:xfrm>
        </p:spPr>
        <p:txBody>
          <a:bodyPr vert="horz" wrap="square" lIns="91440" tIns="45720" rIns="91440" bIns="45720" anchor="t" anchorCtr="0"/>
          <a:lstStyle/>
          <a:p>
            <a:pPr marL="457200" indent="-457200">
              <a:buFontTx/>
              <a:buAutoNum type="arabicPeriod"/>
            </a:pPr>
            <a:r>
              <a:rPr lang="en-US" altLang="en-US" sz="2400" dirty="0"/>
              <a:t>All paths from root to leaf are of the same length</a:t>
            </a:r>
          </a:p>
          <a:p>
            <a:pPr marL="457200" indent="-457200">
              <a:buFontTx/>
              <a:buAutoNum type="arabicPeriod"/>
            </a:pPr>
            <a:r>
              <a:rPr lang="en-US" altLang="en-US" sz="2400" dirty="0"/>
              <a:t>Each node that is not a root or a leaf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i="1" dirty="0"/>
              <a:t>n</a:t>
            </a:r>
            <a:r>
              <a:rPr lang="en-US" altLang="en-US" sz="2400" dirty="0"/>
              <a:t>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 children.</a:t>
            </a:r>
          </a:p>
          <a:p>
            <a:pPr marL="457200" indent="-457200">
              <a:buFontTx/>
              <a:buAutoNum type="arabicPeriod"/>
            </a:pPr>
            <a:r>
              <a:rPr lang="en-US" altLang="en-US" sz="2400" dirty="0"/>
              <a:t>A leaf node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dirty="0"/>
              <a:t>(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–1)/2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 values</a:t>
            </a:r>
          </a:p>
          <a:p>
            <a:pPr marL="457200" indent="-457200">
              <a:buFontTx/>
              <a:buAutoNum type="arabicPeriod"/>
            </a:pPr>
            <a:endParaRPr lang="en-US" altLang="en-US" sz="2400" dirty="0"/>
          </a:p>
          <a:p>
            <a:pPr marL="457200" indent="-457200">
              <a:buFontTx/>
              <a:buAutoNum type="arabicPeriod"/>
            </a:pPr>
            <a:r>
              <a:rPr lang="en-US" altLang="en-US" sz="2400" dirty="0"/>
              <a:t>Special cases: </a:t>
            </a:r>
          </a:p>
          <a:p>
            <a:pPr lvl="1"/>
            <a:r>
              <a:rPr lang="en-US" altLang="en-US" sz="2400" dirty="0">
                <a:ea typeface="MS PGothic" panose="020B0600070205080204" pitchFamily="34" charset="-128"/>
              </a:rPr>
              <a:t>If the root is not a leaf, it has at least 2 children.</a:t>
            </a:r>
          </a:p>
          <a:p>
            <a:pPr lvl="1"/>
            <a:r>
              <a:rPr lang="en-US" altLang="en-US" sz="2400" dirty="0">
                <a:ea typeface="MS PGothic" panose="020B0600070205080204" pitchFamily="34" charset="-128"/>
              </a:rPr>
              <a:t>If the root is a leaf (that is, there are no other nodes in the tree), it can have between 0 and (</a:t>
            </a:r>
            <a:r>
              <a:rPr lang="en-US" altLang="en-US" sz="2400" i="1" dirty="0">
                <a:ea typeface="MS PGothic" panose="020B0600070205080204" pitchFamily="34" charset="-128"/>
              </a:rPr>
              <a:t>n</a:t>
            </a:r>
            <a:r>
              <a:rPr lang="en-US" altLang="en-US" sz="2400" dirty="0">
                <a:ea typeface="MS PGothic" panose="020B0600070205080204" pitchFamily="34" charset="-128"/>
              </a:rPr>
              <a:t>–1) values.</a:t>
            </a:r>
          </a:p>
        </p:txBody>
      </p:sp>
      <p:sp>
        <p:nvSpPr>
          <p:cNvPr id="48132" name="Text Box 4"/>
          <p:cNvSpPr txBox="1"/>
          <p:nvPr/>
        </p:nvSpPr>
        <p:spPr>
          <a:xfrm>
            <a:off x="204788" y="1341438"/>
            <a:ext cx="89757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A B</a:t>
            </a:r>
            <a:r>
              <a:rPr lang="en-US" altLang="en-US" sz="2400" b="1" baseline="30000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+</a:t>
            </a:r>
            <a:r>
              <a:rPr lang="en-US" altLang="en-US" sz="24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-tree is a rooted tree satisfying the following properties: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树的节点结构</a:t>
            </a:r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defTabSz="914400">
              <a:tabLst>
                <a:tab pos="1656080" algn="l"/>
              </a:tabLst>
            </a:pPr>
            <a:r>
              <a:rPr lang="en-US" altLang="en-US" sz="2000" dirty="0"/>
              <a:t>Typical node</a:t>
            </a: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pPr lvl="1" defTabSz="914400">
              <a:tabLst>
                <a:tab pos="165608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K</a:t>
            </a:r>
            <a:r>
              <a:rPr lang="en-US" altLang="en-US" sz="2000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are the search-key values </a:t>
            </a:r>
          </a:p>
          <a:p>
            <a:pPr lvl="1" defTabSz="914400">
              <a:tabLst>
                <a:tab pos="165608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P</a:t>
            </a:r>
            <a:r>
              <a:rPr lang="en-US" altLang="en-US" sz="2000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are pointers to children (for non-leaf nodes) or pointers to records or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buckets</a:t>
            </a:r>
            <a:r>
              <a:rPr lang="en-US" altLang="en-US" sz="2000" dirty="0">
                <a:ea typeface="MS PGothic" panose="020B0600070205080204" pitchFamily="34" charset="-128"/>
              </a:rPr>
              <a:t> of records (for leaf nodes).</a:t>
            </a:r>
          </a:p>
          <a:p>
            <a:pPr lvl="1" defTabSz="914400">
              <a:tabLst>
                <a:tab pos="1656080" algn="l"/>
              </a:tabLst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defTabSz="914400">
              <a:tabLst>
                <a:tab pos="1656080" algn="l"/>
              </a:tabLst>
            </a:pPr>
            <a:r>
              <a:rPr lang="en-US" altLang="en-US" sz="2000" dirty="0"/>
              <a:t>The search-keys in a node are ordered </a:t>
            </a:r>
          </a:p>
          <a:p>
            <a:pPr defTabSz="914400">
              <a:buFont typeface="Monotype Sorts" charset="2"/>
              <a:buNone/>
              <a:tabLst>
                <a:tab pos="1656080" algn="l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K</a:t>
            </a:r>
            <a:r>
              <a:rPr lang="en-US" altLang="en-US" sz="2000" baseline="-25000" dirty="0"/>
              <a:t>1 </a:t>
            </a:r>
            <a:r>
              <a:rPr lang="en-US" altLang="en-US" sz="2000" dirty="0">
                <a:sym typeface="Symbol" panose="05050102010706020507" pitchFamily="18" charset="2"/>
              </a:rPr>
              <a:t>&lt;</a:t>
            </a:r>
            <a:r>
              <a:rPr lang="en-US" altLang="en-US" sz="2000" dirty="0"/>
              <a:t> </a:t>
            </a:r>
            <a:r>
              <a:rPr lang="en-US" altLang="en-US" sz="2000" i="1" dirty="0"/>
              <a:t>K</a:t>
            </a:r>
            <a:r>
              <a:rPr lang="en-US" altLang="en-US" sz="2000" baseline="-25000" dirty="0"/>
              <a:t>2 </a:t>
            </a:r>
            <a:r>
              <a:rPr lang="en-US" altLang="en-US" sz="2000" dirty="0">
                <a:sym typeface="Symbol" panose="05050102010706020507" pitchFamily="18" charset="2"/>
              </a:rPr>
              <a:t>&lt;</a:t>
            </a:r>
            <a:r>
              <a:rPr lang="en-US" altLang="en-US" sz="2000" dirty="0"/>
              <a:t> </a:t>
            </a:r>
            <a:r>
              <a:rPr lang="en-US" altLang="en-US" sz="2000" i="1" dirty="0"/>
              <a:t>K</a:t>
            </a:r>
            <a:r>
              <a:rPr lang="en-US" altLang="en-US" sz="2000" baseline="-25000" dirty="0"/>
              <a:t>3 </a:t>
            </a:r>
            <a:r>
              <a:rPr lang="en-US" altLang="en-US" sz="2000" dirty="0">
                <a:sym typeface="Symbol" panose="05050102010706020507" pitchFamily="18" charset="2"/>
              </a:rPr>
              <a:t>&lt;</a:t>
            </a:r>
            <a:r>
              <a:rPr lang="en-US" altLang="en-US" sz="2000" dirty="0"/>
              <a:t> </a:t>
            </a:r>
            <a:r>
              <a:rPr lang="en-US" altLang="en-US" sz="2000" i="1" dirty="0"/>
              <a:t>. . .</a:t>
            </a:r>
            <a:r>
              <a:rPr lang="en-US" altLang="en-US" sz="2000" baseline="-25000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&lt;</a:t>
            </a:r>
            <a:r>
              <a:rPr lang="en-US" altLang="en-US" sz="2000" dirty="0"/>
              <a:t> </a:t>
            </a:r>
            <a:r>
              <a:rPr lang="en-US" altLang="en-US" sz="2000" i="1" dirty="0"/>
              <a:t>K</a:t>
            </a:r>
            <a:r>
              <a:rPr lang="en-US" altLang="en-US" sz="2000" i="1" baseline="-25000" dirty="0"/>
              <a:t>n–</a:t>
            </a:r>
            <a:r>
              <a:rPr lang="en-US" altLang="en-US" sz="2000" baseline="-25000" dirty="0"/>
              <a:t>1</a:t>
            </a:r>
          </a:p>
          <a:p>
            <a:pPr defTabSz="914400">
              <a:buFont typeface="Monotype Sorts" charset="2"/>
              <a:buNone/>
              <a:tabLst>
                <a:tab pos="1656080" algn="l"/>
              </a:tabLst>
            </a:pPr>
            <a:r>
              <a:rPr lang="en-US" altLang="en-US" sz="2000" baseline="-25000" dirty="0"/>
              <a:t>       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FF0000"/>
                </a:solidFill>
              </a:rPr>
              <a:t>Initially assume no duplicate keys,</a:t>
            </a:r>
            <a:r>
              <a:rPr lang="en-US" altLang="en-US" sz="2000" dirty="0"/>
              <a:t> address duplicates later)</a:t>
            </a:r>
          </a:p>
          <a:p>
            <a:pPr defTabSz="914400">
              <a:buFont typeface="Monotype Sorts" charset="2"/>
              <a:buNone/>
              <a:tabLst>
                <a:tab pos="1656080" algn="l"/>
              </a:tabLst>
            </a:pPr>
            <a:endParaRPr lang="en-US" altLang="en-US" sz="2000" dirty="0"/>
          </a:p>
          <a:p>
            <a:pPr defTabSz="914400">
              <a:buFont typeface="Monotype Sorts" charset="2"/>
              <a:buNone/>
              <a:tabLst>
                <a:tab pos="1656080" algn="l"/>
              </a:tabLst>
            </a:pPr>
            <a:endParaRPr lang="en-US" altLang="en-US" dirty="0"/>
          </a:p>
          <a:p>
            <a:pPr defTabSz="914400">
              <a:buFont typeface="Monotype Sorts" charset="2"/>
              <a:buNone/>
              <a:tabLst>
                <a:tab pos="1656080" algn="l"/>
              </a:tabLst>
            </a:pPr>
            <a:endParaRPr lang="en-US" altLang="en-US" dirty="0"/>
          </a:p>
        </p:txBody>
      </p:sp>
      <p:pic>
        <p:nvPicPr>
          <p:cNvPr id="5018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916113"/>
            <a:ext cx="6840538" cy="530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树的叶子节点</a:t>
            </a:r>
            <a:endParaRPr lang="en-US" altLang="zh-CN" dirty="0"/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>
          <a:xfrm>
            <a:off x="179512" y="1256904"/>
            <a:ext cx="8856984" cy="4876800"/>
          </a:xfrm>
        </p:spPr>
        <p:txBody>
          <a:bodyPr vert="horz" wrap="square" lIns="91440" tIns="45720" rIns="91440" bIns="45720" anchor="t" anchorCtr="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/>
              <a:t>For </a:t>
            </a:r>
            <a:r>
              <a:rPr lang="en-US" altLang="en-US" sz="2000" b="1" i="1" dirty="0"/>
              <a:t>i</a:t>
            </a:r>
            <a:r>
              <a:rPr lang="en-US" altLang="en-US" sz="2000" b="1" dirty="0"/>
              <a:t> = 1, 2, . . ., </a:t>
            </a:r>
            <a:r>
              <a:rPr lang="en-US" altLang="en-US" sz="2000" b="1" i="1" dirty="0"/>
              <a:t>n–</a:t>
            </a:r>
            <a:r>
              <a:rPr lang="en-US" altLang="en-US" sz="2000" b="1" dirty="0"/>
              <a:t>1, pointer </a:t>
            </a:r>
            <a:r>
              <a:rPr lang="en-US" altLang="en-US" sz="2000" b="1" i="1" dirty="0"/>
              <a:t>P</a:t>
            </a:r>
            <a:r>
              <a:rPr lang="en-US" altLang="en-US" sz="2000" b="1" i="1" baseline="-25000" dirty="0"/>
              <a:t>i</a:t>
            </a:r>
            <a:r>
              <a:rPr lang="en-US" altLang="en-US" sz="2000" b="1" dirty="0"/>
              <a:t> points to </a:t>
            </a:r>
            <a:r>
              <a:rPr lang="en-US" altLang="en-US" sz="2000" b="1" dirty="0">
                <a:solidFill>
                  <a:srgbClr val="FF0000"/>
                </a:solidFill>
              </a:rPr>
              <a:t>a data file record</a:t>
            </a:r>
            <a:r>
              <a:rPr lang="en-US" altLang="en-US" sz="2000" b="1" dirty="0"/>
              <a:t> with search-key value </a:t>
            </a:r>
            <a:r>
              <a:rPr lang="en-US" altLang="en-US" sz="2000" b="1" i="1" dirty="0"/>
              <a:t>K</a:t>
            </a:r>
            <a:r>
              <a:rPr lang="en-US" altLang="en-US" sz="2000" b="1" i="1" baseline="-25000" dirty="0"/>
              <a:t>i</a:t>
            </a:r>
            <a:r>
              <a:rPr lang="en-US" altLang="en-US" sz="2000" b="1" dirty="0"/>
              <a:t>, 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i="1" dirty="0" err="1"/>
              <a:t>P</a:t>
            </a:r>
            <a:r>
              <a:rPr lang="en-US" altLang="en-US" sz="2000" b="1" i="1" baseline="-25000" dirty="0" err="1"/>
              <a:t>n</a:t>
            </a:r>
            <a:r>
              <a:rPr lang="en-US" altLang="en-US" sz="2000" b="1" dirty="0"/>
              <a:t> points to next leaf node in search-key order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/>
              <a:t>If </a:t>
            </a:r>
            <a:r>
              <a:rPr lang="en-US" altLang="en-US" sz="2000" b="1" i="1" dirty="0"/>
              <a:t>L</a:t>
            </a:r>
            <a:r>
              <a:rPr lang="en-US" altLang="en-US" sz="2000" b="1" i="1" baseline="-25000" dirty="0"/>
              <a:t>i</a:t>
            </a:r>
            <a:r>
              <a:rPr lang="en-US" altLang="en-US" sz="2000" b="1" i="1" dirty="0"/>
              <a:t>, L</a:t>
            </a:r>
            <a:r>
              <a:rPr lang="en-US" altLang="en-US" sz="2000" b="1" i="1" baseline="-25000" dirty="0"/>
              <a:t>j</a:t>
            </a:r>
            <a:r>
              <a:rPr lang="en-US" altLang="en-US" sz="2000" b="1" dirty="0"/>
              <a:t> are leaf nodes and </a:t>
            </a:r>
            <a:r>
              <a:rPr lang="en-US" altLang="en-US" sz="2000" b="1" i="1" dirty="0"/>
              <a:t>i </a:t>
            </a:r>
            <a:r>
              <a:rPr lang="en-US" altLang="en-US" sz="2000" b="1" dirty="0"/>
              <a:t>&lt; </a:t>
            </a:r>
            <a:r>
              <a:rPr lang="en-US" altLang="en-US" sz="2000" b="1" i="1" dirty="0"/>
              <a:t>j, L</a:t>
            </a:r>
            <a:r>
              <a:rPr lang="en-US" altLang="en-US" sz="2000" b="1" i="1" baseline="-25000" dirty="0"/>
              <a:t>i</a:t>
            </a:r>
            <a:r>
              <a:rPr lang="en-US" altLang="en-US" sz="2000" b="1" dirty="0"/>
              <a:t>’s search-key values are less than or equal to </a:t>
            </a:r>
            <a:r>
              <a:rPr lang="en-US" altLang="en-US" sz="2000" b="1" i="1" dirty="0"/>
              <a:t>L</a:t>
            </a:r>
            <a:r>
              <a:rPr lang="en-US" altLang="en-US" sz="2000" b="1" i="1" baseline="-25000" dirty="0"/>
              <a:t>j</a:t>
            </a:r>
            <a:r>
              <a:rPr lang="en-US" altLang="en-US" sz="2000" b="1" dirty="0"/>
              <a:t>’s search-key values</a:t>
            </a:r>
          </a:p>
        </p:txBody>
      </p:sp>
      <p:grpSp>
        <p:nvGrpSpPr>
          <p:cNvPr id="52229" name="Group 7"/>
          <p:cNvGrpSpPr/>
          <p:nvPr/>
        </p:nvGrpSpPr>
        <p:grpSpPr>
          <a:xfrm>
            <a:off x="954088" y="3357563"/>
            <a:ext cx="7505700" cy="3295650"/>
            <a:chOff x="961" y="2239"/>
            <a:chExt cx="4527" cy="1961"/>
          </a:xfrm>
        </p:grpSpPr>
        <p:pic>
          <p:nvPicPr>
            <p:cNvPr id="52230" name="Picture 8"/>
            <p:cNvPicPr>
              <a:picLocks noChangeAspect="1"/>
            </p:cNvPicPr>
            <p:nvPr/>
          </p:nvPicPr>
          <p:blipFill>
            <a:blip r:embed="rId3"/>
            <a:srcRect t="28848" b="9171"/>
            <a:stretch>
              <a:fillRect/>
            </a:stretch>
          </p:blipFill>
          <p:spPr>
            <a:xfrm>
              <a:off x="961" y="2537"/>
              <a:ext cx="4521" cy="166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1" name="Picture 8"/>
            <p:cNvPicPr>
              <a:picLocks noChangeAspect="1"/>
            </p:cNvPicPr>
            <p:nvPr/>
          </p:nvPicPr>
          <p:blipFill>
            <a:blip r:embed="rId3"/>
            <a:srcRect b="88744"/>
            <a:stretch>
              <a:fillRect/>
            </a:stretch>
          </p:blipFill>
          <p:spPr>
            <a:xfrm>
              <a:off x="967" y="2239"/>
              <a:ext cx="4521" cy="30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8D63A09-E42C-4CE0-9B12-2D9C63EF7AC3}"/>
              </a:ext>
            </a:extLst>
          </p:cNvPr>
          <p:cNvSpPr txBox="1"/>
          <p:nvPr/>
        </p:nvSpPr>
        <p:spPr>
          <a:xfrm>
            <a:off x="5585813" y="654480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Instructor data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树的非叶子节点</a:t>
            </a:r>
            <a:endParaRPr kumimoji="0" lang="en-US" altLang="en-US" sz="4400" b="0" i="0" u="none" strike="noStrike" kern="0" cap="none" spc="0" normalizeH="0" baseline="0" noProof="0">
              <a:ln>
                <a:noFill/>
              </a:ln>
              <a:solidFill>
                <a:srgbClr val="32006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idx="1"/>
          </p:nvPr>
        </p:nvSpPr>
        <p:spPr>
          <a:xfrm>
            <a:off x="107950" y="1257300"/>
            <a:ext cx="8928100" cy="4525963"/>
          </a:xfrm>
        </p:spPr>
        <p:txBody>
          <a:bodyPr vert="horz" wrap="square" lIns="91440" tIns="45720" rIns="91440" bIns="45720" anchor="t" anchorCtr="0"/>
          <a:lstStyle/>
          <a:p>
            <a:pPr>
              <a:spcBef>
                <a:spcPct val="0"/>
              </a:spcBef>
            </a:pPr>
            <a:r>
              <a:rPr lang="en-US" altLang="en-US" sz="2400" dirty="0"/>
              <a:t>Non-leaf nodes </a:t>
            </a:r>
            <a:r>
              <a:rPr lang="en-US" altLang="en-US" sz="2400" b="1" dirty="0"/>
              <a:t>form a multi-level sparse index </a:t>
            </a:r>
            <a:r>
              <a:rPr lang="en-US" altLang="en-US" sz="2400" dirty="0"/>
              <a:t>on the leaf nodes.  </a:t>
            </a:r>
          </a:p>
          <a:p>
            <a:pPr>
              <a:spcBef>
                <a:spcPct val="0"/>
              </a:spcBef>
            </a:pPr>
            <a:r>
              <a:rPr lang="en-US" altLang="en-US" sz="2400" dirty="0"/>
              <a:t>For a non-leaf node with </a:t>
            </a:r>
            <a:r>
              <a:rPr lang="en-US" altLang="en-US" sz="2400" i="1" dirty="0"/>
              <a:t>m</a:t>
            </a:r>
            <a:r>
              <a:rPr lang="en-US" altLang="en-US" sz="2400" dirty="0"/>
              <a:t> pointers: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>
                <a:ea typeface="MS PGothic" panose="020B0600070205080204" pitchFamily="34" charset="-128"/>
              </a:rPr>
              <a:t>All the search-keys in the subtree to which </a:t>
            </a:r>
            <a:r>
              <a:rPr lang="en-US" altLang="en-US" sz="2400" b="1" i="1" dirty="0">
                <a:ea typeface="MS PGothic" panose="020B0600070205080204" pitchFamily="34" charset="-128"/>
              </a:rPr>
              <a:t>P</a:t>
            </a:r>
            <a:r>
              <a:rPr lang="en-US" altLang="en-US" sz="2400" b="1" baseline="-25000" dirty="0">
                <a:ea typeface="MS PGothic" panose="020B0600070205080204" pitchFamily="34" charset="-128"/>
              </a:rPr>
              <a:t>1</a:t>
            </a:r>
            <a:r>
              <a:rPr lang="en-US" altLang="en-US" sz="2400" dirty="0">
                <a:ea typeface="MS PGothic" panose="020B0600070205080204" pitchFamily="34" charset="-128"/>
              </a:rPr>
              <a:t> points are </a:t>
            </a:r>
            <a:r>
              <a:rPr lang="en-US" altLang="en-US" sz="2400" b="1" dirty="0">
                <a:ea typeface="MS PGothic" panose="020B0600070205080204" pitchFamily="34" charset="-128"/>
              </a:rPr>
              <a:t>less than </a:t>
            </a:r>
            <a:r>
              <a:rPr lang="en-US" altLang="en-US" sz="2400" i="1" dirty="0">
                <a:ea typeface="MS PGothic" panose="020B0600070205080204" pitchFamily="34" charset="-128"/>
              </a:rPr>
              <a:t>K</a:t>
            </a:r>
            <a:r>
              <a:rPr lang="en-US" altLang="en-US" sz="2400" baseline="-25000" dirty="0">
                <a:ea typeface="MS PGothic" panose="020B0600070205080204" pitchFamily="34" charset="-128"/>
              </a:rPr>
              <a:t>1 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en-US" sz="2400" dirty="0">
                <a:ea typeface="MS PGothic" panose="020B0600070205080204" pitchFamily="34" charset="-128"/>
              </a:rPr>
              <a:t>For 2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i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n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P</a:t>
            </a:r>
            <a:r>
              <a:rPr lang="en-US" altLang="en-US" sz="24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 points have values </a:t>
            </a:r>
            <a:r>
              <a:rPr lang="en-US" altLang="en-US" sz="2400" b="1" dirty="0">
                <a:ea typeface="MS PGothic" panose="020B0600070205080204" pitchFamily="34" charset="-128"/>
                <a:sym typeface="Symbol" panose="05050102010706020507" pitchFamily="18" charset="2"/>
              </a:rPr>
              <a:t>greater than or equal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to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4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400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–1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 and less than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4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i 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sz="2400" b="1" i="1" dirty="0">
                <a:ea typeface="MS PGothic" panose="020B0600070205080204" pitchFamily="34" charset="-128"/>
                <a:sym typeface="Symbol" panose="05050102010706020507" pitchFamily="18" charset="2"/>
              </a:rPr>
              <a:t>P</a:t>
            </a:r>
            <a:r>
              <a:rPr lang="en-US" altLang="en-US" sz="2400" b="1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 points have values </a:t>
            </a:r>
            <a:r>
              <a:rPr lang="en-US" altLang="en-US" sz="2400" b="1" dirty="0">
                <a:ea typeface="MS PGothic" panose="020B0600070205080204" pitchFamily="34" charset="-128"/>
                <a:sym typeface="Symbol" panose="05050102010706020507" pitchFamily="18" charset="2"/>
              </a:rPr>
              <a:t>greater than or equal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18" charset="2"/>
              </a:rPr>
              <a:t>to </a:t>
            </a:r>
            <a:r>
              <a:rPr lang="en-US" altLang="en-US" sz="2400" i="1" dirty="0">
                <a:ea typeface="MS PGothic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4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400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–1</a:t>
            </a:r>
          </a:p>
        </p:txBody>
      </p:sp>
      <p:pic>
        <p:nvPicPr>
          <p:cNvPr id="5427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3" y="5253038"/>
            <a:ext cx="6840537" cy="53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7" name="文本框 1"/>
          <p:cNvSpPr txBox="1"/>
          <p:nvPr/>
        </p:nvSpPr>
        <p:spPr>
          <a:xfrm>
            <a:off x="1976438" y="5827713"/>
            <a:ext cx="30480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&lt;</a:t>
            </a:r>
            <a:endParaRPr lang="zh-CN" altLang="en-US" sz="18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4278" name="文本框 5"/>
          <p:cNvSpPr txBox="1"/>
          <p:nvPr/>
        </p:nvSpPr>
        <p:spPr>
          <a:xfrm>
            <a:off x="2890838" y="5840413"/>
            <a:ext cx="4254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&gt;=</a:t>
            </a:r>
            <a:endParaRPr lang="zh-CN" altLang="en-US" sz="18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4279" name="文本框 6"/>
          <p:cNvSpPr txBox="1"/>
          <p:nvPr/>
        </p:nvSpPr>
        <p:spPr>
          <a:xfrm>
            <a:off x="5840413" y="5827713"/>
            <a:ext cx="30480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&lt;</a:t>
            </a:r>
            <a:endParaRPr lang="zh-CN" altLang="en-US" sz="18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  <p:sp>
        <p:nvSpPr>
          <p:cNvPr id="54280" name="文本框 7"/>
          <p:cNvSpPr txBox="1"/>
          <p:nvPr/>
        </p:nvSpPr>
        <p:spPr>
          <a:xfrm>
            <a:off x="6754813" y="5840413"/>
            <a:ext cx="4254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&gt;=</a:t>
            </a:r>
            <a:endParaRPr lang="zh-CN" altLang="en-US" sz="18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2"/>
          <p:cNvSpPr txBox="1"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1027" name="Text Box 1027"/>
          <p:cNvSpPr txBox="1">
            <a:spLocks noChangeArrowheads="1"/>
          </p:cNvSpPr>
          <p:nvPr/>
        </p:nvSpPr>
        <p:spPr bwMode="auto">
          <a:xfrm>
            <a:off x="8051800" y="914400"/>
            <a:ext cx="787400" cy="495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 marL="533400" marR="0" indent="-533400" defTabSz="9144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4400" kern="1200" cap="none" spc="0" normalizeH="0" baseline="0" noProof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DBMS Architecture</a:t>
            </a:r>
          </a:p>
        </p:txBody>
      </p:sp>
      <p:graphicFrame>
        <p:nvGraphicFramePr>
          <p:cNvPr id="6148" name="Object 1034"/>
          <p:cNvGraphicFramePr>
            <a:graphicFrameLocks noChangeAspect="1"/>
          </p:cNvGraphicFramePr>
          <p:nvPr/>
        </p:nvGraphicFramePr>
        <p:xfrm>
          <a:off x="914400" y="0"/>
          <a:ext cx="66294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r:id="rId4" imgW="4705350" imgH="4991100" progId="Paint.Picture">
                  <p:embed/>
                </p:oleObj>
              </mc:Choice>
              <mc:Fallback>
                <p:oleObj r:id="rId4" imgW="4705350" imgH="49911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0"/>
                        <a:ext cx="6629400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2195513" y="5373688"/>
            <a:ext cx="1152525" cy="431800"/>
          </a:xfrm>
          <a:prstGeom prst="ellipse">
            <a:avLst/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sym typeface="+mn-ea"/>
              </a:rPr>
              <a:t>度为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</a:t>
            </a:r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282575" y="3960813"/>
            <a:ext cx="8540750" cy="203517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000" dirty="0"/>
              <a:t>Leaf nodes must have between 3 and 5 values </a:t>
            </a:r>
            <a:br>
              <a:rPr lang="en-US" altLang="en-US" sz="2000" dirty="0"/>
            </a:b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(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–1)/2 and </a:t>
            </a:r>
            <a:r>
              <a:rPr lang="en-US" altLang="en-US" sz="2000" i="1" dirty="0">
                <a:sym typeface="Symbol" panose="05050102010706020507" pitchFamily="18" charset="2"/>
              </a:rPr>
              <a:t>n </a:t>
            </a:r>
            <a:r>
              <a:rPr lang="en-US" altLang="en-US" sz="2000" dirty="0">
                <a:sym typeface="Symbol" panose="05050102010706020507" pitchFamily="18" charset="2"/>
              </a:rPr>
              <a:t>–1, with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= 6).</a:t>
            </a:r>
          </a:p>
          <a:p>
            <a:endParaRPr lang="en-US" altLang="en-US" sz="20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(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/2 and </a:t>
            </a:r>
            <a:r>
              <a:rPr lang="en-US" altLang="en-US" sz="2000" i="1" dirty="0">
                <a:sym typeface="Symbol" panose="05050102010706020507" pitchFamily="18" charset="2"/>
              </a:rPr>
              <a:t>n </a:t>
            </a:r>
            <a:r>
              <a:rPr lang="en-US" altLang="en-US" sz="2000" dirty="0">
                <a:sym typeface="Symbol" panose="05050102010706020507" pitchFamily="18" charset="2"/>
              </a:rPr>
              <a:t>with </a:t>
            </a:r>
            <a:r>
              <a:rPr lang="en-US" altLang="en-US" sz="2000" i="1" dirty="0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=6).</a:t>
            </a:r>
          </a:p>
          <a:p>
            <a:endParaRPr lang="en-US" altLang="en-US" sz="20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Root must have at least 2 children.</a:t>
            </a:r>
          </a:p>
        </p:txBody>
      </p:sp>
      <p:sp>
        <p:nvSpPr>
          <p:cNvPr id="55300" name="Text Box 4"/>
          <p:cNvSpPr txBox="1"/>
          <p:nvPr/>
        </p:nvSpPr>
        <p:spPr>
          <a:xfrm>
            <a:off x="2706688" y="3379788"/>
            <a:ext cx="331470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B</a:t>
            </a:r>
            <a:r>
              <a:rPr lang="en-US" altLang="en-US" sz="1800" baseline="30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+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-tree for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instructor 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file (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n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= 6)</a:t>
            </a:r>
          </a:p>
        </p:txBody>
      </p:sp>
      <p:pic>
        <p:nvPicPr>
          <p:cNvPr id="5530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1606550"/>
            <a:ext cx="8540750" cy="1160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树的高度</a:t>
            </a:r>
          </a:p>
        </p:txBody>
      </p:sp>
      <p:sp>
        <p:nvSpPr>
          <p:cNvPr id="57347" name="Rectangle 3"/>
          <p:cNvSpPr>
            <a:spLocks noGrp="1"/>
          </p:cNvSpPr>
          <p:nvPr>
            <p:ph idx="1"/>
          </p:nvPr>
        </p:nvSpPr>
        <p:spPr>
          <a:xfrm>
            <a:off x="107950" y="1341755"/>
            <a:ext cx="8928100" cy="523875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The 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-tree contains a relatively small number of levels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dirty="0">
                <a:ea typeface="MS PGothic" panose="020B0600070205080204" pitchFamily="34" charset="-128"/>
              </a:rPr>
              <a:t>Level below root has at least 2*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>
                <a:ea typeface="MS PGothic" panose="020B0600070205080204" pitchFamily="34" charset="-128"/>
              </a:rPr>
              <a:t>n/2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</a:t>
            </a:r>
            <a:r>
              <a:rPr lang="en-US" altLang="en-US" dirty="0">
                <a:ea typeface="MS PGothic" panose="020B0600070205080204" pitchFamily="34" charset="-128"/>
              </a:rPr>
              <a:t>values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dirty="0">
                <a:ea typeface="MS PGothic" panose="020B0600070205080204" pitchFamily="34" charset="-128"/>
              </a:rPr>
              <a:t>Next level has at least 2*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>
                <a:ea typeface="MS PGothic" panose="020B0600070205080204" pitchFamily="34" charset="-128"/>
              </a:rPr>
              <a:t>n/2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* </a:t>
            </a:r>
            <a:r>
              <a:rPr lang="en-US" altLang="en-US" dirty="0">
                <a:ea typeface="MS PGothic" panose="020B0600070205080204" pitchFamily="34" charset="-128"/>
              </a:rPr>
              <a:t>n/2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values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dirty="0">
                <a:ea typeface="MS PGothic" panose="020B0600070205080204" pitchFamily="34" charset="-128"/>
              </a:rPr>
              <a:t>.. etc.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>
                <a:ea typeface="MS PGothic" panose="020B0600070205080204" pitchFamily="34" charset="-128"/>
              </a:rPr>
              <a:t>If there are </a:t>
            </a:r>
            <a:r>
              <a:rPr lang="en-US" altLang="en-US" sz="2400" i="1" dirty="0">
                <a:ea typeface="MS PGothic" panose="020B0600070205080204" pitchFamily="34" charset="-128"/>
              </a:rPr>
              <a:t>K</a:t>
            </a:r>
            <a:r>
              <a:rPr lang="en-US" altLang="en-US" sz="2400" dirty="0">
                <a:ea typeface="MS PGothic" panose="020B0600070205080204" pitchFamily="34" charset="-128"/>
              </a:rPr>
              <a:t> search-key values in the file, the tree height is no more than</a:t>
            </a:r>
            <a:r>
              <a:rPr lang="en-US" altLang="en-US" sz="2400" b="1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 log</a:t>
            </a:r>
            <a:r>
              <a:rPr lang="en-US" altLang="en-US" sz="2400" b="1" baseline="-25000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400" b="1" i="1" baseline="-25000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400" b="1" baseline="-25000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/2</a:t>
            </a:r>
            <a:r>
              <a:rPr lang="en-US" altLang="en-US" sz="24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sz="2400" b="1" i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)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>
                <a:ea typeface="MS PGothic" panose="020B0600070205080204" pitchFamily="34" charset="-128"/>
              </a:rPr>
              <a:t>thus searches can be conducted efficiently.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Insertions and deletions to the main file can be handled efficiently, as the index can be restructured in logarithmic time (as we shall see).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树的查询过程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125538"/>
            <a:ext cx="8861425" cy="34163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81000" indent="-381000"/>
            <a:r>
              <a:rPr lang="en-US" altLang="en-US" sz="2000" dirty="0"/>
              <a:t>Find record with search-key value </a:t>
            </a:r>
            <a:r>
              <a:rPr lang="en-US" altLang="en-US" sz="2000" i="1" dirty="0"/>
              <a:t>V.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i="1" dirty="0">
                <a:ea typeface="MS PGothic" panose="020B0600070205080204" pitchFamily="34" charset="-128"/>
              </a:rPr>
              <a:t>C=root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While C is not a leaf node { </a:t>
            </a:r>
            <a:r>
              <a:rPr lang="en-US" altLang="en-US" sz="2000" dirty="0">
                <a:solidFill>
                  <a:srgbClr val="FF0000"/>
                </a:solidFill>
                <a:ea typeface="MS PGothic" panose="020B0600070205080204" pitchFamily="34" charset="-128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ea typeface="MS PGothic" panose="020B0600070205080204" pitchFamily="34" charset="-128"/>
              </a:rPr>
              <a:t>非叶子节点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Let </a:t>
            </a:r>
            <a:r>
              <a:rPr lang="en-US" altLang="en-US" sz="2000" i="1" dirty="0">
                <a:ea typeface="MS PGothic" panose="020B0600070205080204" pitchFamily="34" charset="-128"/>
              </a:rPr>
              <a:t>i </a:t>
            </a:r>
            <a:r>
              <a:rPr lang="en-US" altLang="en-US" sz="2000" dirty="0">
                <a:ea typeface="MS PGothic" panose="020B0600070205080204" pitchFamily="34" charset="-128"/>
              </a:rPr>
              <a:t>be least value s.t. </a:t>
            </a:r>
            <a:r>
              <a:rPr lang="en-US" altLang="en-US" sz="2000" i="1" dirty="0">
                <a:ea typeface="MS PGothic" panose="020B0600070205080204" pitchFamily="34" charset="-128"/>
              </a:rPr>
              <a:t>V 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ea typeface="MS PGothic" panose="020B0600070205080204" pitchFamily="34" charset="-128"/>
              </a:rPr>
              <a:t>K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i="1" dirty="0">
                <a:ea typeface="MS PGothic" panose="020B0600070205080204" pitchFamily="34" charset="-128"/>
              </a:rPr>
              <a:t>.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If no such number i exists, set </a:t>
            </a:r>
            <a:r>
              <a:rPr lang="en-US" altLang="en-US" sz="2000" i="1" dirty="0">
                <a:ea typeface="MS PGothic" panose="020B0600070205080204" pitchFamily="34" charset="-128"/>
              </a:rPr>
              <a:t>C</a:t>
            </a:r>
            <a:r>
              <a:rPr lang="en-US" altLang="en-US" sz="2000" dirty="0">
                <a:ea typeface="MS PGothic" panose="020B0600070205080204" pitchFamily="34" charset="-128"/>
              </a:rPr>
              <a:t> = 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last non-null pointer in C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 marL="1200150" lvl="2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Else { </a:t>
            </a:r>
            <a:r>
              <a:rPr lang="en-US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if (V= </a:t>
            </a:r>
            <a:r>
              <a:rPr lang="en-US" altLang="en-US" sz="2000" b="1" i="1" dirty="0">
                <a:solidFill>
                  <a:srgbClr val="0070C0"/>
                </a:solidFill>
                <a:ea typeface="MS PGothic" panose="020B0600070205080204" pitchFamily="34" charset="-128"/>
              </a:rPr>
              <a:t>K</a:t>
            </a:r>
            <a:r>
              <a:rPr lang="en-US" altLang="en-US" sz="2000" b="1" i="1" baseline="-25000" dirty="0">
                <a:solidFill>
                  <a:srgbClr val="0070C0"/>
                </a:solidFill>
                <a:ea typeface="MS PGothic" panose="020B0600070205080204" pitchFamily="34" charset="-128"/>
              </a:rPr>
              <a:t>i</a:t>
            </a:r>
            <a:r>
              <a:rPr lang="en-US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 )</a:t>
            </a:r>
            <a:r>
              <a:rPr lang="en-US" altLang="en-US" sz="2000" b="1" dirty="0">
                <a:ea typeface="MS PGothic" panose="020B0600070205080204" pitchFamily="34" charset="-128"/>
              </a:rPr>
              <a:t> Set C = </a:t>
            </a:r>
            <a:r>
              <a:rPr lang="en-US" altLang="en-US" sz="2000" b="1" i="1" dirty="0">
                <a:ea typeface="MS PGothic" panose="020B0600070205080204" pitchFamily="34" charset="-128"/>
              </a:rPr>
              <a:t>P</a:t>
            </a:r>
            <a:r>
              <a:rPr lang="en-US" altLang="en-US" sz="2000" b="1" i="1" baseline="-25000" dirty="0">
                <a:ea typeface="MS PGothic" panose="020B0600070205080204" pitchFamily="34" charset="-128"/>
              </a:rPr>
              <a:t>i +1  </a:t>
            </a:r>
            <a:r>
              <a:rPr lang="en-US" altLang="en-US" sz="2000" b="1" dirty="0">
                <a:ea typeface="MS PGothic" panose="020B0600070205080204" pitchFamily="34" charset="-128"/>
              </a:rPr>
              <a:t>else </a:t>
            </a:r>
            <a:r>
              <a:rPr lang="en-US" altLang="en-US" sz="2000" b="1" dirty="0">
                <a:ea typeface="MS PGothic" panose="020B0600070205080204" pitchFamily="34" charset="-128"/>
                <a:sym typeface="Symbol" panose="05050102010706020507" pitchFamily="18" charset="2"/>
              </a:rPr>
              <a:t>set </a:t>
            </a:r>
            <a:r>
              <a:rPr lang="en-US" altLang="en-US" sz="2000" b="1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sz="2000" b="1" dirty="0">
                <a:ea typeface="MS PGothic" panose="020B0600070205080204" pitchFamily="34" charset="-128"/>
                <a:sym typeface="Symbol" panose="05050102010706020507" pitchFamily="18" charset="2"/>
              </a:rPr>
              <a:t> = </a:t>
            </a:r>
            <a:r>
              <a:rPr lang="en-US" altLang="en-US" sz="2000" b="1" i="1" dirty="0">
                <a:ea typeface="MS PGothic" panose="020B0600070205080204" pitchFamily="34" charset="-128"/>
              </a:rPr>
              <a:t>P</a:t>
            </a:r>
            <a:r>
              <a:rPr lang="en-US" altLang="en-US" sz="2000" b="1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}</a:t>
            </a:r>
            <a:endParaRPr lang="en-US" altLang="en-US" sz="20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marL="1200150" lvl="2" indent="-342900">
              <a:buFont typeface="Monotype Sorts" charset="2"/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}</a:t>
            </a: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Let </a:t>
            </a:r>
            <a:r>
              <a:rPr lang="en-US" altLang="en-US" sz="2000" i="1" dirty="0">
                <a:ea typeface="MS PGothic" panose="020B0600070205080204" pitchFamily="34" charset="-128"/>
              </a:rPr>
              <a:t>j </a:t>
            </a:r>
            <a:r>
              <a:rPr lang="en-US" altLang="en-US" sz="2000" dirty="0">
                <a:ea typeface="MS PGothic" panose="020B0600070205080204" pitchFamily="34" charset="-128"/>
              </a:rPr>
              <a:t>be least value s.t. </a:t>
            </a:r>
            <a:r>
              <a:rPr lang="en-US" altLang="en-US" sz="2000" i="1" dirty="0">
                <a:ea typeface="MS PGothic" panose="020B0600070205080204" pitchFamily="34" charset="-128"/>
              </a:rPr>
              <a:t>K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2000" i="1" dirty="0">
                <a:ea typeface="MS PGothic" panose="020B0600070205080204" pitchFamily="34" charset="-128"/>
              </a:rPr>
              <a:t> = V in the leaf node </a:t>
            </a:r>
            <a:r>
              <a:rPr lang="en-US" altLang="en-US" sz="2000" i="1" dirty="0">
                <a:solidFill>
                  <a:srgbClr val="FF0000"/>
                </a:solidFill>
                <a:ea typeface="MS PGothic" panose="020B0600070205080204" pitchFamily="34" charset="-128"/>
              </a:rPr>
              <a:t>// </a:t>
            </a:r>
            <a:r>
              <a:rPr lang="zh-CN" altLang="en-US" sz="2000" i="1" dirty="0">
                <a:solidFill>
                  <a:srgbClr val="FF0000"/>
                </a:solidFill>
                <a:ea typeface="MS PGothic" panose="020B0600070205080204" pitchFamily="34" charset="-128"/>
              </a:rPr>
              <a:t>叶子节点</a:t>
            </a:r>
            <a:endParaRPr lang="en-US" altLang="en-US" sz="2000" i="1" dirty="0">
              <a:ea typeface="MS PGothic" panose="020B0600070205080204" pitchFamily="34" charset="-128"/>
            </a:endParaRPr>
          </a:p>
          <a:p>
            <a:pPr marL="800100" lvl="1" indent="-342900">
              <a:buFont typeface="Monotype Sorts" charset="2"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If there is such a value </a:t>
            </a:r>
            <a:r>
              <a:rPr lang="en-US" altLang="en-US" sz="2000" i="1" dirty="0">
                <a:ea typeface="MS PGothic" panose="020B0600070205080204" pitchFamily="34" charset="-128"/>
              </a:rPr>
              <a:t>j, </a:t>
            </a:r>
            <a:r>
              <a:rPr lang="en-US" altLang="en-US" sz="2000" dirty="0">
                <a:ea typeface="MS PGothic" panose="020B0600070205080204" pitchFamily="34" charset="-128"/>
              </a:rPr>
              <a:t> follow pointer </a:t>
            </a:r>
            <a:r>
              <a:rPr lang="en-US" altLang="en-US" sz="2000" i="1" dirty="0">
                <a:ea typeface="MS PGothic" panose="020B0600070205080204" pitchFamily="34" charset="-128"/>
              </a:rPr>
              <a:t>P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i="1" dirty="0">
                <a:ea typeface="MS PGothic" panose="020B0600070205080204" pitchFamily="34" charset="-128"/>
              </a:rPr>
              <a:t>  </a:t>
            </a:r>
            <a:r>
              <a:rPr lang="en-US" altLang="en-US" sz="2000" dirty="0">
                <a:ea typeface="MS PGothic" panose="020B0600070205080204" pitchFamily="34" charset="-128"/>
              </a:rPr>
              <a:t>to the desired record,</a:t>
            </a:r>
          </a:p>
          <a:p>
            <a:pPr marL="800100" lvl="1" indent="-342900"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     Else no record with search-key value </a:t>
            </a:r>
            <a:r>
              <a:rPr lang="en-US" altLang="en-US" sz="2000" i="1" dirty="0">
                <a:ea typeface="MS PGothic" panose="020B0600070205080204" pitchFamily="34" charset="-128"/>
              </a:rPr>
              <a:t>k</a:t>
            </a:r>
            <a:r>
              <a:rPr lang="en-US" altLang="en-US" sz="2000" dirty="0">
                <a:ea typeface="MS PGothic" panose="020B0600070205080204" pitchFamily="34" charset="-128"/>
              </a:rPr>
              <a:t> exists</a:t>
            </a:r>
          </a:p>
        </p:txBody>
      </p:sp>
      <p:pic>
        <p:nvPicPr>
          <p:cNvPr id="5939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4941888"/>
            <a:ext cx="8799513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7" name="矩形 2"/>
          <p:cNvSpPr/>
          <p:nvPr/>
        </p:nvSpPr>
        <p:spPr>
          <a:xfrm>
            <a:off x="4716463" y="5084763"/>
            <a:ext cx="18637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Find record </a:t>
            </a:r>
            <a:r>
              <a:rPr lang="en-US" altLang="en-US" sz="1800" i="1" dirty="0">
                <a:solidFill>
                  <a:srgbClr val="FF0000"/>
                </a:solidFill>
              </a:rPr>
              <a:t>‘Wu’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树查询复杂度</a:t>
            </a:r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0" y="1196975"/>
            <a:ext cx="9144000" cy="566102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If there are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search-key values in the file, the height of the tree is no more than </a:t>
            </a:r>
            <a:r>
              <a:rPr lang="en-US" altLang="en-US" sz="2400" dirty="0">
                <a:sym typeface="Symbol" panose="05050102010706020507" pitchFamily="18" charset="2"/>
              </a:rPr>
              <a:t>log</a:t>
            </a:r>
            <a:r>
              <a:rPr lang="en-US" altLang="en-US" sz="2400" baseline="-25000" dirty="0">
                <a:sym typeface="Symbol" panose="05050102010706020507" pitchFamily="18" charset="2"/>
              </a:rPr>
              <a:t>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400" baseline="-25000" dirty="0">
                <a:sym typeface="Symbol" panose="05050102010706020507" pitchFamily="18" charset="2"/>
              </a:rPr>
              <a:t>/2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K</a:t>
            </a:r>
            <a:r>
              <a:rPr lang="en-US" altLang="en-US" sz="2400" dirty="0">
                <a:sym typeface="Symbol" panose="05050102010706020507" pitchFamily="18" charset="2"/>
              </a:rPr>
              <a:t>).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>
                <a:sym typeface="Symbol" panose="05050102010706020507" pitchFamily="18" charset="2"/>
              </a:rPr>
              <a:t>A node is generally the same size as a disk block, typically 4 kilobytes, and n is typically around 100 (40 bytes per index entry).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>
                <a:sym typeface="Symbol" panose="05050102010706020507" pitchFamily="18" charset="2"/>
              </a:rPr>
              <a:t>With 1 million search key values and </a:t>
            </a:r>
            <a:r>
              <a:rPr lang="en-US" altLang="en-US" sz="2400" i="1" dirty="0"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sym typeface="Symbol" panose="05050102010706020507" pitchFamily="18" charset="2"/>
              </a:rPr>
              <a:t> = 100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at most 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 log</a:t>
            </a:r>
            <a:r>
              <a:rPr lang="en-US" altLang="en-US" sz="2000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50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(1,000,000) = 4 nodes are accessed in a lookup.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en-US" sz="2400" dirty="0"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>
                <a:sym typeface="Symbol" panose="05050102010706020507" pitchFamily="18" charset="2"/>
              </a:rPr>
              <a:t>Contrast this with a balanced binary tree with 1 million search key values — around 20 nodes are accessed in a lookup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B</a:t>
            </a:r>
            <a:r>
              <a:rPr lang="en-US" altLang="zh-CN" baseline="30000" dirty="0"/>
              <a:t>+</a:t>
            </a:r>
            <a:r>
              <a:rPr lang="zh-CN" altLang="en-US" dirty="0"/>
              <a:t>树插入算法</a:t>
            </a:r>
          </a:p>
        </p:txBody>
      </p:sp>
      <p:sp>
        <p:nvSpPr>
          <p:cNvPr id="65539" name="Rectangle 3"/>
          <p:cNvSpPr>
            <a:spLocks noGrp="1"/>
          </p:cNvSpPr>
          <p:nvPr>
            <p:ph idx="1"/>
          </p:nvPr>
        </p:nvSpPr>
        <p:spPr>
          <a:xfrm>
            <a:off x="142875" y="1268413"/>
            <a:ext cx="8858250" cy="4897437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50000"/>
              </a:lnSpc>
              <a:spcBef>
                <a:spcPct val="0"/>
              </a:spcBef>
              <a:buFont typeface="Monotype Sorts" charset="2"/>
              <a:buAutoNum type="arabicPeriod"/>
            </a:pPr>
            <a:r>
              <a:rPr lang="en-US" altLang="en-US" sz="2000" dirty="0"/>
              <a:t>Find the leaf node in which the search-key value would appear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Monotype Sorts" charset="2"/>
              <a:buAutoNum type="arabicPeriod"/>
            </a:pPr>
            <a:r>
              <a:rPr lang="en-US" altLang="en-US" sz="2000" dirty="0"/>
              <a:t>If the search-key value is already present in the leaf node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Helvetica" pitchFamily="34" charset="0"/>
              <a:buAutoNum type="alphaLcParenR"/>
            </a:pPr>
            <a:r>
              <a:rPr lang="en-US" altLang="en-US" sz="2000" dirty="0">
                <a:ea typeface="MS PGothic" panose="020B0600070205080204" pitchFamily="34" charset="-128"/>
              </a:rPr>
              <a:t>Add record to the file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Helvetica" pitchFamily="34" charset="0"/>
              <a:buAutoNum type="alphaLcParenR"/>
            </a:pPr>
            <a:r>
              <a:rPr lang="en-US" altLang="en-US" sz="2000" dirty="0">
                <a:ea typeface="MS PGothic" panose="020B0600070205080204" pitchFamily="34" charset="-128"/>
              </a:rPr>
              <a:t>If necessary add a pointer to the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bucket</a:t>
            </a:r>
            <a:r>
              <a:rPr lang="en-US" altLang="en-US" sz="2000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Monotype Sorts" charset="2"/>
              <a:buAutoNum type="arabicPeriod"/>
            </a:pPr>
            <a:r>
              <a:rPr lang="en-US" altLang="en-US" sz="2000" dirty="0"/>
              <a:t>If the search-key value is not present, then 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Helvetica" pitchFamily="34" charset="0"/>
              <a:buAutoNum type="alphaLcParenR"/>
            </a:pPr>
            <a:r>
              <a:rPr lang="en-US" altLang="en-US" sz="2000" dirty="0">
                <a:ea typeface="MS PGothic" panose="020B0600070205080204" pitchFamily="34" charset="-128"/>
              </a:rPr>
              <a:t>add the record to </a:t>
            </a:r>
            <a:r>
              <a:rPr lang="en-US" altLang="en-US" sz="2000" b="1" dirty="0">
                <a:ea typeface="MS PGothic" panose="020B0600070205080204" pitchFamily="34" charset="-128"/>
              </a:rPr>
              <a:t>the data file </a:t>
            </a:r>
            <a:r>
              <a:rPr lang="en-US" altLang="en-US" sz="2000" dirty="0">
                <a:ea typeface="MS PGothic" panose="020B0600070205080204" pitchFamily="34" charset="-128"/>
              </a:rPr>
              <a:t>(and create a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bucket</a:t>
            </a:r>
            <a:r>
              <a:rPr lang="en-US" altLang="en-US" sz="2000" dirty="0">
                <a:ea typeface="MS PGothic" panose="020B0600070205080204" pitchFamily="34" charset="-128"/>
              </a:rPr>
              <a:t> if necessary)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Helvetica" pitchFamily="34" charset="0"/>
              <a:buAutoNum type="alphaLcParenR"/>
            </a:pPr>
            <a:r>
              <a:rPr lang="en-US" altLang="en-US" sz="2000" dirty="0">
                <a:ea typeface="MS PGothic" panose="020B0600070205080204" pitchFamily="34" charset="-128"/>
              </a:rPr>
              <a:t>If there is room in the leaf node, insert (key-value, pointer) pair in the leaf node</a:t>
            </a:r>
          </a:p>
          <a:p>
            <a:pPr marL="914400" lvl="1" indent="-457200">
              <a:lnSpc>
                <a:spcPct val="150000"/>
              </a:lnSpc>
              <a:spcBef>
                <a:spcPct val="0"/>
              </a:spcBef>
              <a:buFont typeface="Helvetica" pitchFamily="34" charset="0"/>
              <a:buAutoNum type="alphaLcParenR"/>
            </a:pPr>
            <a:r>
              <a:rPr lang="en-US" altLang="en-US" sz="2000" dirty="0">
                <a:ea typeface="MS PGothic" panose="020B0600070205080204" pitchFamily="34" charset="-128"/>
              </a:rPr>
              <a:t>Otherwise, split the node (along with the new (key-value, pointer) entry) as discussed in the next slide.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叶子节点分裂</a:t>
            </a:r>
          </a:p>
        </p:txBody>
      </p:sp>
      <p:sp>
        <p:nvSpPr>
          <p:cNvPr id="67587" name="Rectangle 3"/>
          <p:cNvSpPr>
            <a:spLocks noGrp="1"/>
          </p:cNvSpPr>
          <p:nvPr>
            <p:ph idx="1"/>
          </p:nvPr>
        </p:nvSpPr>
        <p:spPr>
          <a:xfrm>
            <a:off x="107950" y="1135063"/>
            <a:ext cx="9036050" cy="4525962"/>
          </a:xfrm>
        </p:spPr>
        <p:txBody>
          <a:bodyPr vert="horz" wrap="square" lIns="91440" tIns="45720" rIns="91440" bIns="45720" anchor="t" anchorCtr="0"/>
          <a:lstStyle/>
          <a:p>
            <a:pPr marL="400050">
              <a:lnSpc>
                <a:spcPct val="150000"/>
              </a:lnSpc>
              <a:buAutoNum type="arabicPeriod"/>
            </a:pPr>
            <a:r>
              <a:rPr lang="en-US" altLang="en-US" sz="2200" dirty="0">
                <a:ea typeface="MS PGothic" panose="020B0600070205080204" pitchFamily="34" charset="-128"/>
              </a:rPr>
              <a:t>take the </a:t>
            </a:r>
            <a:r>
              <a:rPr lang="en-US" altLang="en-US" sz="2200" i="1" dirty="0">
                <a:ea typeface="MS PGothic" panose="020B0600070205080204" pitchFamily="34" charset="-128"/>
              </a:rPr>
              <a:t>n </a:t>
            </a:r>
            <a:r>
              <a:rPr lang="en-US" altLang="en-US" sz="2200" dirty="0">
                <a:ea typeface="MS PGothic" panose="020B0600070205080204" pitchFamily="34" charset="-128"/>
              </a:rPr>
              <a:t>(search-key value, pointer) pairs (including the one being inserted) in sorted order.  Place the first 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200" i="1" dirty="0">
                <a:ea typeface="MS PGothic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/2 in the original node, and the rest in a new node(</a:t>
            </a:r>
            <a:r>
              <a:rPr lang="zh-CN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右边节点）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marL="400050">
              <a:lnSpc>
                <a:spcPct val="150000"/>
              </a:lnSpc>
              <a:buAutoNum type="arabicPeriod"/>
            </a:pPr>
            <a:r>
              <a:rPr lang="en-US" altLang="en-US" sz="22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let the new node be </a:t>
            </a:r>
            <a:r>
              <a:rPr lang="en-US" altLang="en-US" sz="2200" b="1" i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p,</a:t>
            </a:r>
            <a:r>
              <a:rPr lang="en-US" altLang="en-US" sz="22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 and let </a:t>
            </a:r>
            <a:r>
              <a:rPr lang="en-US" altLang="en-US" sz="2200" b="1" i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k</a:t>
            </a:r>
            <a:r>
              <a:rPr lang="en-US" altLang="en-US" sz="22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 be the least key value in </a:t>
            </a:r>
            <a:r>
              <a:rPr lang="en-US" altLang="en-US" sz="2200" b="1" i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p</a:t>
            </a:r>
            <a:r>
              <a:rPr lang="en-US" altLang="en-US" sz="2200" i="1" dirty="0">
                <a:ea typeface="MS PGothic" panose="020B0600070205080204" pitchFamily="34" charset="-128"/>
                <a:sym typeface="Symbol" panose="05050102010706020507" pitchFamily="18" charset="2"/>
              </a:rPr>
              <a:t>.  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Insert (</a:t>
            </a:r>
            <a:r>
              <a:rPr lang="en-US" altLang="en-US" sz="2200" i="1" dirty="0">
                <a:ea typeface="MS PGothic" panose="020B0600070205080204" pitchFamily="34" charset="-128"/>
                <a:sym typeface="Symbol" panose="05050102010706020507" pitchFamily="18" charset="2"/>
              </a:rPr>
              <a:t>k,p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) in the parent of the node being split. </a:t>
            </a:r>
          </a:p>
          <a:p>
            <a:pPr marL="400050">
              <a:lnSpc>
                <a:spcPct val="150000"/>
              </a:lnSpc>
              <a:buAutoNum type="arabicPeriod"/>
            </a:pP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If the parent is full, split it and </a:t>
            </a:r>
            <a:r>
              <a:rPr lang="en-US" altLang="en-US" sz="2200" b="1" dirty="0">
                <a:ea typeface="MS PGothic" panose="020B0600070205080204" pitchFamily="34" charset="-128"/>
                <a:sym typeface="Symbol" panose="05050102010706020507" pitchFamily="18" charset="2"/>
              </a:rPr>
              <a:t>propagate</a:t>
            </a:r>
            <a:r>
              <a:rPr lang="en-US" altLang="en-US" sz="2200" dirty="0">
                <a:ea typeface="MS PGothic" panose="020B0600070205080204" pitchFamily="34" charset="-128"/>
                <a:sym typeface="Symbol" panose="05050102010706020507" pitchFamily="18" charset="2"/>
              </a:rPr>
              <a:t> the split further up.</a:t>
            </a:r>
          </a:p>
        </p:txBody>
      </p:sp>
      <p:sp>
        <p:nvSpPr>
          <p:cNvPr id="67588" name="Text Box 4"/>
          <p:cNvSpPr txBox="1"/>
          <p:nvPr/>
        </p:nvSpPr>
        <p:spPr>
          <a:xfrm>
            <a:off x="612140" y="5589905"/>
            <a:ext cx="849693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Result of splitting node containing Brandt, Califieri and Crick on inserting Adams</a:t>
            </a: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Next step: insert entry with (Califieri,pointer-to-new-node) into parent</a:t>
            </a:r>
          </a:p>
        </p:txBody>
      </p:sp>
      <p:pic>
        <p:nvPicPr>
          <p:cNvPr id="6758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3" y="4765675"/>
            <a:ext cx="7459662" cy="714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90" name="文本框 1"/>
          <p:cNvSpPr txBox="1"/>
          <p:nvPr/>
        </p:nvSpPr>
        <p:spPr>
          <a:xfrm>
            <a:off x="7092950" y="5194300"/>
            <a:ext cx="123507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new-node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/>
          </p:nvPr>
        </p:nvSpPr>
        <p:spPr>
          <a:xfrm>
            <a:off x="-107950" y="17463"/>
            <a:ext cx="9144000" cy="981075"/>
          </a:xfrm>
        </p:spPr>
        <p:txBody>
          <a:bodyPr vert="horz" wrap="square" lIns="91440" tIns="45720" rIns="91440" bIns="45720" anchor="ctr" anchorCtr="0"/>
          <a:lstStyle/>
          <a:p>
            <a:pPr lvl="0">
              <a:lnSpc>
                <a:spcPct val="150000"/>
              </a:lnSpc>
            </a:pPr>
            <a:r>
              <a:rPr lang="en-US" altLang="en-US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Insertion of “Adams”</a:t>
            </a:r>
          </a:p>
        </p:txBody>
      </p:sp>
      <p:sp>
        <p:nvSpPr>
          <p:cNvPr id="69635" name="Text Box 3"/>
          <p:cNvSpPr txBox="1"/>
          <p:nvPr/>
        </p:nvSpPr>
        <p:spPr>
          <a:xfrm>
            <a:off x="2217738" y="6302375"/>
            <a:ext cx="4756150" cy="3667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B</a:t>
            </a:r>
            <a:r>
              <a:rPr lang="en-US" altLang="en-US" sz="1800" baseline="30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+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-Tree before and after insertion of “Adams”</a:t>
            </a:r>
          </a:p>
        </p:txBody>
      </p:sp>
      <p:pic>
        <p:nvPicPr>
          <p:cNvPr id="6963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4008438"/>
            <a:ext cx="8799513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7" name="Picture 5"/>
          <p:cNvPicPr>
            <a:picLocks noChangeAspect="1"/>
          </p:cNvPicPr>
          <p:nvPr/>
        </p:nvPicPr>
        <p:blipFill>
          <a:blip r:embed="rId4"/>
          <a:srcRect b="62524"/>
          <a:stretch>
            <a:fillRect/>
          </a:stretch>
        </p:blipFill>
        <p:spPr>
          <a:xfrm>
            <a:off x="249238" y="1317625"/>
            <a:ext cx="8648700" cy="183356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249238" y="3429000"/>
            <a:ext cx="15859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39" name="矩形 3"/>
          <p:cNvSpPr/>
          <p:nvPr/>
        </p:nvSpPr>
        <p:spPr>
          <a:xfrm>
            <a:off x="250825" y="3132138"/>
            <a:ext cx="74295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4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Adams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76375" y="3195638"/>
            <a:ext cx="431800" cy="398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641" name="文本框 1"/>
          <p:cNvSpPr txBox="1"/>
          <p:nvPr/>
        </p:nvSpPr>
        <p:spPr>
          <a:xfrm>
            <a:off x="334963" y="1855788"/>
            <a:ext cx="996950" cy="3698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Califieri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258888" y="1912938"/>
            <a:ext cx="144463" cy="220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331913" y="1412875"/>
            <a:ext cx="431800" cy="398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1691640" y="6093460"/>
            <a:ext cx="129540" cy="312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105535" y="643318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new node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000" y="34702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插入记录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401344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/>
              <a:t>when inserting (k,p) into an already full internal node N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b="1" dirty="0">
                <a:ea typeface="MS PGothic" panose="020B0600070205080204" pitchFamily="34" charset="-128"/>
              </a:rPr>
              <a:t>Copy N to an in-memory area M with space for n+1 pointers and n keys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b="1" dirty="0">
                <a:ea typeface="MS PGothic" panose="020B0600070205080204" pitchFamily="34" charset="-128"/>
              </a:rPr>
              <a:t>Insert (k,p) into M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b="1" dirty="0">
                <a:ea typeface="MS PGothic" panose="020B0600070205080204" pitchFamily="34" charset="-128"/>
              </a:rPr>
              <a:t>Copy P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1</a:t>
            </a:r>
            <a:r>
              <a:rPr lang="en-US" altLang="en-US" sz="2000" b="1" dirty="0">
                <a:ea typeface="MS PGothic" panose="020B0600070205080204" pitchFamily="34" charset="-128"/>
              </a:rPr>
              <a:t>,K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1</a:t>
            </a:r>
            <a:r>
              <a:rPr lang="en-US" altLang="en-US" sz="2000" b="1" dirty="0">
                <a:ea typeface="MS PGothic" panose="020B0600070205080204" pitchFamily="34" charset="-128"/>
              </a:rPr>
              <a:t>, …, K 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n+1/2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-1</a:t>
            </a:r>
            <a:r>
              <a:rPr lang="en-US" altLang="en-US" sz="2000" b="1" dirty="0">
                <a:ea typeface="MS PGothic" panose="020B0600070205080204" pitchFamily="34" charset="-128"/>
              </a:rPr>
              <a:t>,P </a:t>
            </a:r>
            <a:r>
              <a:rPr lang="en-US" altLang="en-US" sz="2000" b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n+1/2</a:t>
            </a:r>
            <a:r>
              <a:rPr lang="en-US" altLang="en-US" sz="2000" b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 b="1" dirty="0">
                <a:ea typeface="MS PGothic" panose="020B0600070205080204" pitchFamily="34" charset="-128"/>
              </a:rPr>
              <a:t> from M back into node N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b="1" dirty="0">
                <a:ea typeface="MS PGothic" panose="020B0600070205080204" pitchFamily="34" charset="-128"/>
              </a:rPr>
              <a:t>Copy P</a:t>
            </a:r>
            <a:r>
              <a:rPr lang="en-US" altLang="en-US" sz="2000" b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n+1/2</a:t>
            </a:r>
            <a:r>
              <a:rPr lang="en-US" altLang="en-US" sz="2000" b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+1</a:t>
            </a:r>
            <a:r>
              <a:rPr lang="en-US" altLang="en-US" sz="2000" b="1" dirty="0">
                <a:ea typeface="MS PGothic" panose="020B0600070205080204" pitchFamily="34" charset="-128"/>
              </a:rPr>
              <a:t>,K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 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n+1/2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+1</a:t>
            </a:r>
            <a:r>
              <a:rPr lang="en-US" altLang="en-US" sz="2000" b="1" dirty="0">
                <a:ea typeface="MS PGothic" panose="020B0600070205080204" pitchFamily="34" charset="-128"/>
              </a:rPr>
              <a:t>,…,K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n</a:t>
            </a:r>
            <a:r>
              <a:rPr lang="en-US" altLang="en-US" sz="2000" b="1" dirty="0">
                <a:ea typeface="MS PGothic" panose="020B0600070205080204" pitchFamily="34" charset="-128"/>
              </a:rPr>
              <a:t>,P</a:t>
            </a:r>
            <a:r>
              <a:rPr lang="en-US" altLang="en-US" sz="2000" b="1" baseline="-25000" dirty="0">
                <a:ea typeface="MS PGothic" panose="020B0600070205080204" pitchFamily="34" charset="-128"/>
              </a:rPr>
              <a:t>n+1</a:t>
            </a:r>
            <a:r>
              <a:rPr lang="en-US" altLang="en-US" sz="2000" b="1" dirty="0">
                <a:ea typeface="MS PGothic" panose="020B0600070205080204" pitchFamily="34" charset="-128"/>
              </a:rPr>
              <a:t> from M into newly allocated node N’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b="1" dirty="0">
                <a:ea typeface="MS PGothic" panose="020B0600070205080204" pitchFamily="34" charset="-128"/>
              </a:rPr>
              <a:t>Insert (K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 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n+1/2</a:t>
            </a:r>
            <a:r>
              <a:rPr lang="en-US" altLang="en-US" sz="2000" b="1" baseline="-25000" dirty="0">
                <a:solidFill>
                  <a:srgbClr val="FF0000"/>
                </a:solidFill>
                <a:uFillTx/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2000" b="1" dirty="0">
                <a:solidFill>
                  <a:srgbClr val="FF0000"/>
                </a:solidFill>
                <a:uFillTx/>
                <a:ea typeface="MS PGothic" panose="020B0600070205080204" pitchFamily="34" charset="-128"/>
              </a:rPr>
              <a:t>,</a:t>
            </a:r>
            <a:r>
              <a:rPr lang="en-US" altLang="en-US" sz="2000" b="1" dirty="0">
                <a:ea typeface="MS PGothic" panose="020B0600070205080204" pitchFamily="34" charset="-128"/>
              </a:rPr>
              <a:t>N’) into parent N</a:t>
            </a:r>
          </a:p>
          <a:p>
            <a:pPr marL="914400" lvl="1" indent="-457200"/>
            <a:endParaRPr lang="en-US" altLang="en-US" sz="1800" dirty="0">
              <a:ea typeface="MS PGothic" panose="020B0600070205080204" pitchFamily="34" charset="-128"/>
            </a:endParaRPr>
          </a:p>
        </p:txBody>
      </p:sp>
      <p:sp>
        <p:nvSpPr>
          <p:cNvPr id="71683" name="Rectangle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非叶子节点分裂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588125" y="2133600"/>
            <a:ext cx="1944688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731" name="Rectangle 2"/>
          <p:cNvSpPr>
            <a:spLocks noGrp="1"/>
          </p:cNvSpPr>
          <p:nvPr>
            <p:ph type="title"/>
          </p:nvPr>
        </p:nvSpPr>
        <p:spPr>
          <a:xfrm>
            <a:off x="0" y="44450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en-US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Insertion of “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Lamport</a:t>
            </a:r>
            <a:r>
              <a:rPr lang="en-US" altLang="en-US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”</a:t>
            </a:r>
            <a:endParaRPr lang="zh-CN" altLang="en-US" b="1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  <a:sym typeface="+mn-ea"/>
            </a:endParaRPr>
          </a:p>
        </p:txBody>
      </p:sp>
      <p:pic>
        <p:nvPicPr>
          <p:cNvPr id="7373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8" y="3943350"/>
            <a:ext cx="8512175" cy="1947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3" y="1341438"/>
            <a:ext cx="8799512" cy="20574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4932363" y="3708400"/>
            <a:ext cx="158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43888" y="2420938"/>
            <a:ext cx="720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3751263" y="1957388"/>
            <a:ext cx="431800" cy="363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821738" y="2205038"/>
            <a:ext cx="431800" cy="431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45475" y="2155825"/>
            <a:ext cx="360363" cy="206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Kim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05838" y="2155825"/>
            <a:ext cx="142875" cy="206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0620375" y="24828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979613" y="4760913"/>
            <a:ext cx="1368425" cy="32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01013" y="2038350"/>
            <a:ext cx="720725" cy="323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474788" y="4422775"/>
            <a:ext cx="433388" cy="433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16463" y="1484313"/>
            <a:ext cx="503238" cy="2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Gold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19700" y="1484313"/>
            <a:ext cx="144463" cy="2079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413375" y="1606550"/>
            <a:ext cx="433388" cy="431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716463" y="1844675"/>
            <a:ext cx="719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49" name="矩形 17"/>
          <p:cNvSpPr/>
          <p:nvPr/>
        </p:nvSpPr>
        <p:spPr>
          <a:xfrm>
            <a:off x="5292725" y="3394075"/>
            <a:ext cx="746125" cy="2778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2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Lamport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3750" name="文本框 1"/>
          <p:cNvSpPr txBox="1"/>
          <p:nvPr/>
        </p:nvSpPr>
        <p:spPr>
          <a:xfrm>
            <a:off x="468313" y="3943350"/>
            <a:ext cx="350837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N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819150" y="2482850"/>
            <a:ext cx="1449388" cy="1522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900113" y="4292600"/>
            <a:ext cx="1254125" cy="411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53" name="文本框 14"/>
          <p:cNvSpPr txBox="1"/>
          <p:nvPr/>
        </p:nvSpPr>
        <p:spPr>
          <a:xfrm>
            <a:off x="7037388" y="4149725"/>
            <a:ext cx="4032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N’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291138" y="4479925"/>
            <a:ext cx="1746250" cy="273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55" name="矩形 18"/>
          <p:cNvSpPr/>
          <p:nvPr/>
        </p:nvSpPr>
        <p:spPr>
          <a:xfrm>
            <a:off x="6351588" y="1196975"/>
            <a:ext cx="138906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ea typeface="MS PGothic" panose="020B0600070205080204" pitchFamily="34" charset="-128"/>
              </a:rPr>
              <a:t>(K</a:t>
            </a:r>
            <a:r>
              <a:rPr lang="en-US" altLang="en-US" sz="1800" baseline="-25000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sz="1800" baseline="-25000" dirty="0">
                <a:solidFill>
                  <a:schemeClr val="tx1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sz="1800" baseline="-25000" dirty="0">
                <a:solidFill>
                  <a:schemeClr val="tx1"/>
                </a:solidFill>
                <a:ea typeface="MS PGothic" panose="020B0600070205080204" pitchFamily="34" charset="-128"/>
              </a:rPr>
              <a:t>n+1/2</a:t>
            </a:r>
            <a:r>
              <a:rPr lang="en-US" altLang="en-US" sz="1800" baseline="-25000" dirty="0">
                <a:solidFill>
                  <a:schemeClr val="tx1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sz="1800" dirty="0">
                <a:solidFill>
                  <a:schemeClr val="tx1"/>
                </a:solidFill>
                <a:ea typeface="MS PGothic" panose="020B0600070205080204" pitchFamily="34" charset="-128"/>
              </a:rPr>
              <a:t>,N’) 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5580063" y="1355725"/>
            <a:ext cx="706438" cy="15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563938" y="2362200"/>
            <a:ext cx="3024188" cy="58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58" name="文本框 38"/>
          <p:cNvSpPr txBox="1"/>
          <p:nvPr/>
        </p:nvSpPr>
        <p:spPr>
          <a:xfrm>
            <a:off x="8115300" y="1462088"/>
            <a:ext cx="377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7378700" y="1711325"/>
            <a:ext cx="722313" cy="388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932488" y="4106863"/>
            <a:ext cx="433388" cy="431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0360" y="35280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插入记录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树节点删除算法：合并</a:t>
            </a:r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>
          <a:xfrm>
            <a:off x="0" y="1360488"/>
            <a:ext cx="9109075" cy="5164137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Find the record to be deleted, </a:t>
            </a:r>
            <a:r>
              <a:rPr lang="en-US" altLang="en-US" sz="2400" dirty="0"/>
              <a:t>and remove it from the </a:t>
            </a:r>
            <a:r>
              <a:rPr lang="en-US" altLang="zh-CN" sz="2400" dirty="0"/>
              <a:t>data</a:t>
            </a:r>
            <a:r>
              <a:rPr lang="en-US" altLang="en-US" sz="2400" dirty="0"/>
              <a:t> file</a:t>
            </a:r>
          </a:p>
          <a:p>
            <a:endParaRPr lang="en-US" altLang="en-US" sz="2400" dirty="0"/>
          </a:p>
          <a:p>
            <a:r>
              <a:rPr lang="en-US" altLang="en-US" sz="2400" dirty="0"/>
              <a:t>Remove (search-key value, pointer) from the leaf node if there is no </a:t>
            </a:r>
            <a:r>
              <a:rPr lang="en-US" altLang="zh-CN" sz="2400" b="1" dirty="0">
                <a:solidFill>
                  <a:srgbClr val="FF0000"/>
                </a:solidFill>
              </a:rPr>
              <a:t>record in the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data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file</a:t>
            </a:r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If the node has too few entries due to the removal, and the entries in the node and a sibling fit into a single node, then </a:t>
            </a:r>
            <a:r>
              <a:rPr lang="en-US" altLang="en-US" sz="2400" b="1" i="1" dirty="0">
                <a:solidFill>
                  <a:srgbClr val="3366CC"/>
                </a:solidFill>
              </a:rPr>
              <a:t>merge siblings</a:t>
            </a:r>
            <a:r>
              <a:rPr lang="en-US" altLang="en-US" sz="2400" b="1" i="1" dirty="0"/>
              <a:t>:</a:t>
            </a:r>
            <a:endParaRPr lang="en-US" altLang="en-US" sz="2400" dirty="0"/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Insert all the search-key values in the two nodes into a single node (the one on the left), and delete the other node.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Delete the pair (</a:t>
            </a:r>
            <a:r>
              <a:rPr lang="en-US" altLang="en-US" sz="2000" i="1" dirty="0">
                <a:ea typeface="MS PGothic" panose="020B0600070205080204" pitchFamily="34" charset="-128"/>
              </a:rPr>
              <a:t>K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i–</a:t>
            </a:r>
            <a:r>
              <a:rPr lang="en-US" altLang="en-US" sz="2000" baseline="-25000" dirty="0">
                <a:ea typeface="MS PGothic" panose="020B0600070205080204" pitchFamily="34" charset="-128"/>
              </a:rPr>
              <a:t>1</a:t>
            </a:r>
            <a:r>
              <a:rPr lang="en-US" altLang="en-US" sz="2000" dirty="0">
                <a:ea typeface="MS PGothic" panose="020B0600070205080204" pitchFamily="34" charset="-128"/>
              </a:rPr>
              <a:t>, </a:t>
            </a:r>
            <a:r>
              <a:rPr lang="en-US" altLang="en-US" sz="2000" i="1" dirty="0">
                <a:ea typeface="MS PGothic" panose="020B0600070205080204" pitchFamily="34" charset="-128"/>
              </a:rPr>
              <a:t>P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i="1" dirty="0">
                <a:ea typeface="MS PGothic" panose="020B0600070205080204" pitchFamily="34" charset="-128"/>
              </a:rPr>
              <a:t>),</a:t>
            </a:r>
            <a:r>
              <a:rPr lang="en-US" altLang="en-US" sz="2000" dirty="0">
                <a:ea typeface="MS PGothic" panose="020B0600070205080204" pitchFamily="34" charset="-128"/>
              </a:rPr>
              <a:t> where </a:t>
            </a:r>
            <a:r>
              <a:rPr lang="en-US" altLang="en-US" sz="2000" i="1" dirty="0">
                <a:ea typeface="MS PGothic" panose="020B0600070205080204" pitchFamily="34" charset="-128"/>
              </a:rPr>
              <a:t>P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is the pointer to the deleted node, from its parent, recursively using the above procedure.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为什么需要索引</a:t>
            </a:r>
            <a:r>
              <a:rPr lang="en-US" altLang="zh-CN" dirty="0"/>
              <a:t>? </a:t>
            </a:r>
          </a:p>
        </p:txBody>
      </p:sp>
      <p:sp>
        <p:nvSpPr>
          <p:cNvPr id="8195" name="Rectangle 3"/>
          <p:cNvSpPr>
            <a:spLocks noGrp="1"/>
          </p:cNvSpPr>
          <p:nvPr>
            <p:ph idx="1"/>
          </p:nvPr>
        </p:nvSpPr>
        <p:spPr>
          <a:xfrm>
            <a:off x="0" y="1412875"/>
            <a:ext cx="9144000" cy="4525963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b="1" dirty="0">
                <a:solidFill>
                  <a:srgbClr val="FF0000"/>
                </a:solidFill>
              </a:rPr>
              <a:t>Many queries reference only a small proportion of the records in a file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Find all instructors in the Physics department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-US" altLang="zh-CN" dirty="0"/>
              <a:t>Find the total number of credits earned by the student with </a:t>
            </a:r>
            <a:r>
              <a:rPr lang="en-US" altLang="zh-CN" sz="2400" i="1" dirty="0"/>
              <a:t>ID </a:t>
            </a:r>
            <a:r>
              <a:rPr lang="en-US" altLang="zh-CN" dirty="0"/>
              <a:t>22201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Ideally, the system should be able to locate these records directly.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树节点删除算法：重分布</a:t>
            </a:r>
          </a:p>
        </p:txBody>
      </p:sp>
      <p:sp>
        <p:nvSpPr>
          <p:cNvPr id="7680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Otherwise, if the node has too few entries due to the removal, but the entries in the node and a sibling do not fit into a single node, then </a:t>
            </a:r>
            <a:r>
              <a:rPr lang="en-US" altLang="en-US" sz="2400" b="1" dirty="0">
                <a:solidFill>
                  <a:srgbClr val="3366CC"/>
                </a:solidFill>
              </a:rPr>
              <a:t>redistribute pointers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Redistribute the pointers between the node and a sibling such that both have more than the minimum number of entries.</a:t>
            </a:r>
          </a:p>
          <a:p>
            <a:pPr lvl="1"/>
            <a:endParaRPr lang="en-US" altLang="en-US" sz="20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Update the corresponding search-key value in the parent of the node.</a:t>
            </a:r>
          </a:p>
          <a:p>
            <a:pPr lvl="1"/>
            <a:endParaRPr lang="en-US" altLang="en-US" sz="2000" dirty="0">
              <a:ea typeface="MS PGothic" panose="020B0600070205080204" pitchFamily="34" charset="-128"/>
            </a:endParaRPr>
          </a:p>
          <a:p>
            <a:r>
              <a:rPr lang="en-US" altLang="en-US" sz="2400" dirty="0"/>
              <a:t>The node deletions may cascade upwards till a node which has 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i="1" dirty="0">
                <a:sym typeface="Symbol" panose="05050102010706020507" pitchFamily="18" charset="2"/>
              </a:rPr>
              <a:t>n/2</a:t>
            </a:r>
            <a:r>
              <a:rPr lang="en-US" altLang="en-US" sz="2400" dirty="0">
                <a:sym typeface="Symbol" panose="05050102010706020507" pitchFamily="18" charset="2"/>
              </a:rPr>
              <a:t> or more pointers is found. </a:t>
            </a:r>
          </a:p>
          <a:p>
            <a:endParaRPr lang="en-US" altLang="en-US" sz="2400" dirty="0">
              <a:sym typeface="Symbol" panose="05050102010706020507" pitchFamily="18" charset="2"/>
            </a:endParaRPr>
          </a:p>
          <a:p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If the root node has only one pointer after deletion, it is deleted and the sole child becomes the root. 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Deleting “Srinivasan”</a:t>
            </a:r>
            <a:endParaRPr lang="zh-CN" altLang="en-US" dirty="0"/>
          </a:p>
        </p:txBody>
      </p:sp>
      <p:sp>
        <p:nvSpPr>
          <p:cNvPr id="78852" name="Text Box 4"/>
          <p:cNvSpPr txBox="1"/>
          <p:nvPr/>
        </p:nvSpPr>
        <p:spPr>
          <a:xfrm>
            <a:off x="6091238" y="3382963"/>
            <a:ext cx="303212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Before deleting “Srinivasan”</a:t>
            </a:r>
          </a:p>
        </p:txBody>
      </p:sp>
      <p:pic>
        <p:nvPicPr>
          <p:cNvPr id="7885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1271588"/>
            <a:ext cx="8799512" cy="2057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3892550"/>
            <a:ext cx="8480425" cy="23685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 flipH="1">
            <a:off x="8056563" y="2990850"/>
            <a:ext cx="287338" cy="576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/>
          <p:cNvSpPr/>
          <p:nvPr/>
        </p:nvSpPr>
        <p:spPr>
          <a:xfrm>
            <a:off x="3703638" y="1162050"/>
            <a:ext cx="3992563" cy="3635375"/>
          </a:xfrm>
          <a:custGeom>
            <a:avLst/>
            <a:gdLst>
              <a:gd name="connsiteX0" fmla="*/ 0 w 3991868"/>
              <a:gd name="connsiteY0" fmla="*/ 104659 h 3634937"/>
              <a:gd name="connsiteX1" fmla="*/ 2025569 w 3991868"/>
              <a:gd name="connsiteY1" fmla="*/ 75722 h 3634937"/>
              <a:gd name="connsiteX2" fmla="*/ 3779134 w 3991868"/>
              <a:gd name="connsiteY2" fmla="*/ 955398 h 3634937"/>
              <a:gd name="connsiteX3" fmla="*/ 3779134 w 3991868"/>
              <a:gd name="connsiteY3" fmla="*/ 2662664 h 3634937"/>
              <a:gd name="connsiteX4" fmla="*/ 2129742 w 3991868"/>
              <a:gd name="connsiteY4" fmla="*/ 3634937 h 3634937"/>
              <a:gd name="connsiteX5" fmla="*/ 2129742 w 3991868"/>
              <a:gd name="connsiteY5" fmla="*/ 3634937 h 363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1868" h="3634937">
                <a:moveTo>
                  <a:pt x="0" y="104659"/>
                </a:moveTo>
                <a:cubicBezTo>
                  <a:pt x="697857" y="19295"/>
                  <a:pt x="1395714" y="-66068"/>
                  <a:pt x="2025569" y="75722"/>
                </a:cubicBezTo>
                <a:cubicBezTo>
                  <a:pt x="2655424" y="217512"/>
                  <a:pt x="3486873" y="524241"/>
                  <a:pt x="3779134" y="955398"/>
                </a:cubicBezTo>
                <a:cubicBezTo>
                  <a:pt x="4071395" y="1386555"/>
                  <a:pt x="4054033" y="2216074"/>
                  <a:pt x="3779134" y="2662664"/>
                </a:cubicBezTo>
                <a:cubicBezTo>
                  <a:pt x="3504235" y="3109254"/>
                  <a:pt x="2129742" y="3634937"/>
                  <a:pt x="2129742" y="3634937"/>
                </a:cubicBezTo>
                <a:lnTo>
                  <a:pt x="2129742" y="3634937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2749550" y="2274888"/>
            <a:ext cx="1128713" cy="1603375"/>
          </a:xfrm>
          <a:custGeom>
            <a:avLst/>
            <a:gdLst>
              <a:gd name="connsiteX0" fmla="*/ 560881 w 1128041"/>
              <a:gd name="connsiteY0" fmla="*/ 0 h 1603094"/>
              <a:gd name="connsiteX1" fmla="*/ 16871 w 1128041"/>
              <a:gd name="connsiteY1" fmla="*/ 1331089 h 1603094"/>
              <a:gd name="connsiteX2" fmla="*/ 1128041 w 1128041"/>
              <a:gd name="connsiteY2" fmla="*/ 1603094 h 160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8041" h="1603094">
                <a:moveTo>
                  <a:pt x="560881" y="0"/>
                </a:moveTo>
                <a:cubicBezTo>
                  <a:pt x="241612" y="531953"/>
                  <a:pt x="-77656" y="1063907"/>
                  <a:pt x="16871" y="1331089"/>
                </a:cubicBezTo>
                <a:cubicBezTo>
                  <a:pt x="111398" y="1598271"/>
                  <a:pt x="619719" y="1600682"/>
                  <a:pt x="1128041" y="1603094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03958" y="38087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合并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2C8F6DE-588D-4FAB-8177-A8649DF2B0E7}"/>
              </a:ext>
            </a:extLst>
          </p:cNvPr>
          <p:cNvSpPr/>
          <p:nvPr/>
        </p:nvSpPr>
        <p:spPr>
          <a:xfrm>
            <a:off x="7634180" y="3801562"/>
            <a:ext cx="431800" cy="363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76EF07-99C9-428C-9F2E-87EBDB4A7F53}"/>
              </a:ext>
            </a:extLst>
          </p:cNvPr>
          <p:cNvSpPr txBox="1"/>
          <p:nvPr/>
        </p:nvSpPr>
        <p:spPr>
          <a:xfrm>
            <a:off x="3968373" y="20167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重分布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7028DC1-2879-480B-B323-3113AA036AFE}"/>
              </a:ext>
            </a:extLst>
          </p:cNvPr>
          <p:cNvSpPr/>
          <p:nvPr/>
        </p:nvSpPr>
        <p:spPr>
          <a:xfrm>
            <a:off x="3598595" y="2009569"/>
            <a:ext cx="431800" cy="363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>
          <a:xfrm>
            <a:off x="0" y="53975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Deleting “Singh and Wu”</a:t>
            </a:r>
            <a:endParaRPr lang="zh-CN" altLang="en-US" dirty="0"/>
          </a:p>
        </p:txBody>
      </p:sp>
      <p:sp>
        <p:nvSpPr>
          <p:cNvPr id="80899" name="Text Box 4"/>
          <p:cNvSpPr txBox="1"/>
          <p:nvPr/>
        </p:nvSpPr>
        <p:spPr>
          <a:xfrm>
            <a:off x="895350" y="3492500"/>
            <a:ext cx="6661150" cy="3667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Before d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elet</a:t>
            </a:r>
            <a:r>
              <a:rPr lang="en-US" altLang="zh-CN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ing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 “Singh” and “Wu”</a:t>
            </a:r>
          </a:p>
        </p:txBody>
      </p:sp>
      <p:pic>
        <p:nvPicPr>
          <p:cNvPr id="8090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3846513"/>
            <a:ext cx="8258175" cy="229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1" name="Rectangle 3"/>
          <p:cNvSpPr/>
          <p:nvPr/>
        </p:nvSpPr>
        <p:spPr>
          <a:xfrm>
            <a:off x="179388" y="6159500"/>
            <a:ext cx="8564562" cy="698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Leaf became underfull, and borrowed a value Kim from its left sibling</a:t>
            </a:r>
          </a:p>
        </p:txBody>
      </p:sp>
      <p:pic>
        <p:nvPicPr>
          <p:cNvPr id="80902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1196975"/>
            <a:ext cx="8015287" cy="2238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903" name="矩形 1"/>
          <p:cNvSpPr/>
          <p:nvPr/>
        </p:nvSpPr>
        <p:spPr>
          <a:xfrm>
            <a:off x="7124700" y="3925888"/>
            <a:ext cx="201612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Search-key value in the parent changes as a result</a:t>
            </a:r>
          </a:p>
        </p:txBody>
      </p:sp>
      <p:sp>
        <p:nvSpPr>
          <p:cNvPr id="4" name="任意多边形: 形状 3"/>
          <p:cNvSpPr/>
          <p:nvPr/>
        </p:nvSpPr>
        <p:spPr>
          <a:xfrm>
            <a:off x="5718175" y="1708150"/>
            <a:ext cx="3259138" cy="2973388"/>
          </a:xfrm>
          <a:custGeom>
            <a:avLst/>
            <a:gdLst>
              <a:gd name="connsiteX0" fmla="*/ 0 w 3259997"/>
              <a:gd name="connsiteY0" fmla="*/ 352888 h 2974553"/>
              <a:gd name="connsiteX1" fmla="*/ 1035934 w 3259997"/>
              <a:gd name="connsiteY1" fmla="*/ 17222 h 2974553"/>
              <a:gd name="connsiteX2" fmla="*/ 2968906 w 3259997"/>
              <a:gd name="connsiteY2" fmla="*/ 827450 h 2974553"/>
              <a:gd name="connsiteX3" fmla="*/ 3125164 w 3259997"/>
              <a:gd name="connsiteY3" fmla="*/ 2418969 h 2974553"/>
              <a:gd name="connsiteX4" fmla="*/ 1730415 w 3259997"/>
              <a:gd name="connsiteY4" fmla="*/ 2552078 h 2974553"/>
              <a:gd name="connsiteX5" fmla="*/ 81022 w 3259997"/>
              <a:gd name="connsiteY5" fmla="*/ 2974553 h 2974553"/>
              <a:gd name="connsiteX6" fmla="*/ 81022 w 3259997"/>
              <a:gd name="connsiteY6" fmla="*/ 2974553 h 297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9997" h="2974553">
                <a:moveTo>
                  <a:pt x="0" y="352888"/>
                </a:moveTo>
                <a:cubicBezTo>
                  <a:pt x="270558" y="145508"/>
                  <a:pt x="541116" y="-61872"/>
                  <a:pt x="1035934" y="17222"/>
                </a:cubicBezTo>
                <a:cubicBezTo>
                  <a:pt x="1530752" y="96316"/>
                  <a:pt x="2620701" y="427159"/>
                  <a:pt x="2968906" y="827450"/>
                </a:cubicBezTo>
                <a:cubicBezTo>
                  <a:pt x="3317111" y="1227741"/>
                  <a:pt x="3331579" y="2131531"/>
                  <a:pt x="3125164" y="2418969"/>
                </a:cubicBezTo>
                <a:cubicBezTo>
                  <a:pt x="2918749" y="2706407"/>
                  <a:pt x="2237772" y="2459481"/>
                  <a:pt x="1730415" y="2552078"/>
                </a:cubicBezTo>
                <a:cubicBezTo>
                  <a:pt x="1223058" y="2644675"/>
                  <a:pt x="81022" y="2974553"/>
                  <a:pt x="81022" y="2974553"/>
                </a:cubicBezTo>
                <a:lnTo>
                  <a:pt x="81022" y="2974553"/>
                </a:lnTo>
              </a:path>
            </a:pathLst>
          </a:custGeom>
          <a:noFill/>
          <a:ln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7667625" y="3068638"/>
            <a:ext cx="288925" cy="576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8104188" y="3098800"/>
            <a:ext cx="288925" cy="576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BDFF842-CCA5-49BF-9B44-9448722ACC0A}"/>
              </a:ext>
            </a:extLst>
          </p:cNvPr>
          <p:cNvSpPr txBox="1"/>
          <p:nvPr/>
        </p:nvSpPr>
        <p:spPr>
          <a:xfrm>
            <a:off x="6692259" y="35574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重分布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AD8B811-957B-48EF-9B92-BB7B0F9F4BD1}"/>
              </a:ext>
            </a:extLst>
          </p:cNvPr>
          <p:cNvSpPr/>
          <p:nvPr/>
        </p:nvSpPr>
        <p:spPr>
          <a:xfrm>
            <a:off x="6322481" y="3550238"/>
            <a:ext cx="431800" cy="363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>
          <a:xfrm>
            <a:off x="-36512" y="115888"/>
            <a:ext cx="9217025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树删除后影响高度</a:t>
            </a:r>
          </a:p>
        </p:txBody>
      </p:sp>
      <p:sp>
        <p:nvSpPr>
          <p:cNvPr id="82947" name="Text Box 5"/>
          <p:cNvSpPr txBox="1"/>
          <p:nvPr/>
        </p:nvSpPr>
        <p:spPr>
          <a:xfrm>
            <a:off x="454025" y="4873625"/>
            <a:ext cx="7239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Before and after deletion of “Gold” from earlier example</a:t>
            </a:r>
          </a:p>
        </p:txBody>
      </p:sp>
      <p:sp>
        <p:nvSpPr>
          <p:cNvPr id="82948" name="Rectangle 3"/>
          <p:cNvSpPr/>
          <p:nvPr/>
        </p:nvSpPr>
        <p:spPr>
          <a:xfrm>
            <a:off x="107950" y="5240338"/>
            <a:ext cx="8928100" cy="16176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Node with Gold and Katz became underfull, and was merged with its sibling </a:t>
            </a:r>
          </a:p>
          <a:p>
            <a:pPr marL="342900" lvl="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Parent node becomes underfull, and is merged with its sibling</a:t>
            </a:r>
          </a:p>
          <a:p>
            <a:pPr marL="742950" lvl="1" indent="-285750">
              <a:lnSpc>
                <a:spcPct val="90000"/>
              </a:lnSpc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Value separating two nodes (at the parent) is pulled down when merging</a:t>
            </a:r>
          </a:p>
          <a:p>
            <a:pPr marL="342900" lvl="0" indent="-342900"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Root node then has only one child, and is deleted</a:t>
            </a:r>
          </a:p>
        </p:txBody>
      </p:sp>
      <p:pic>
        <p:nvPicPr>
          <p:cNvPr id="8294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" y="3454400"/>
            <a:ext cx="7740650" cy="1414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95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1260475"/>
            <a:ext cx="7539038" cy="20970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连接符 6"/>
          <p:cNvCxnSpPr/>
          <p:nvPr/>
        </p:nvCxnSpPr>
        <p:spPr>
          <a:xfrm flipH="1">
            <a:off x="5508625" y="3068638"/>
            <a:ext cx="142875" cy="3603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C048E23-739D-468E-8DE2-44FFA48867AA}"/>
              </a:ext>
            </a:extLst>
          </p:cNvPr>
          <p:cNvSpPr txBox="1"/>
          <p:nvPr/>
        </p:nvSpPr>
        <p:spPr>
          <a:xfrm>
            <a:off x="7369859" y="3449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合并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A47A25E-4E23-4CCA-874B-7E5A58285D12}"/>
              </a:ext>
            </a:extLst>
          </p:cNvPr>
          <p:cNvSpPr/>
          <p:nvPr/>
        </p:nvSpPr>
        <p:spPr>
          <a:xfrm>
            <a:off x="7000081" y="3442436"/>
            <a:ext cx="431800" cy="363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849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sym typeface="+mn-ea"/>
              </a:rPr>
              <a:t>B</a:t>
            </a:r>
            <a:r>
              <a:rPr lang="en-US" altLang="zh-CN" baseline="30000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树文件组织</a:t>
            </a:r>
          </a:p>
        </p:txBody>
      </p:sp>
      <p:sp>
        <p:nvSpPr>
          <p:cNvPr id="87043" name="Rectangle 3"/>
          <p:cNvSpPr>
            <a:spLocks noGrp="1"/>
          </p:cNvSpPr>
          <p:nvPr>
            <p:ph idx="1"/>
          </p:nvPr>
        </p:nvSpPr>
        <p:spPr>
          <a:xfrm>
            <a:off x="34925" y="1135063"/>
            <a:ext cx="9109075" cy="5678487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-Tree indices  vs  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-Tree File Organization.</a:t>
            </a:r>
          </a:p>
          <a:p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  <a:uFillTx/>
              </a:rPr>
              <a:t>The leaf nodes in a B</a:t>
            </a:r>
            <a:r>
              <a:rPr lang="en-US" altLang="en-US" sz="2400" baseline="30000" dirty="0">
                <a:solidFill>
                  <a:srgbClr val="FF0000"/>
                </a:solidFill>
                <a:uFillTx/>
              </a:rPr>
              <a:t>+</a:t>
            </a:r>
            <a:r>
              <a:rPr lang="en-US" altLang="en-US" sz="2400" dirty="0">
                <a:solidFill>
                  <a:srgbClr val="FF0000"/>
                </a:solidFill>
                <a:uFillTx/>
              </a:rPr>
              <a:t>-tree file organization store records</a:t>
            </a:r>
            <a:r>
              <a:rPr lang="en-US" altLang="en-US" sz="2400" dirty="0"/>
              <a:t>, instead of pointers.</a:t>
            </a:r>
          </a:p>
          <a:p>
            <a:endParaRPr lang="en-US" altLang="en-US" sz="2400" dirty="0"/>
          </a:p>
          <a:p>
            <a:r>
              <a:rPr lang="en-US" altLang="en-US" sz="2400" dirty="0"/>
              <a:t>Leaf nodes are still required to be half full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Since records are larger than pointers, the maximum number of records that can be stored in a leaf node is less than the number of pointers in a nonleaf node.</a:t>
            </a:r>
          </a:p>
          <a:p>
            <a:pPr lvl="1"/>
            <a:endParaRPr lang="en-US" altLang="en-US" sz="2000" dirty="0">
              <a:ea typeface="MS PGothic" panose="020B0600070205080204" pitchFamily="34" charset="-128"/>
            </a:endParaRPr>
          </a:p>
          <a:p>
            <a:r>
              <a:rPr lang="en-US" altLang="en-US" sz="2400" dirty="0"/>
              <a:t>Insertion and deletion are handled in the same way as insertion and deletion of entries in a 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-tree index.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/>
          </p:cNvSpPr>
          <p:nvPr>
            <p:ph type="title"/>
          </p:nvPr>
        </p:nvSpPr>
        <p:spPr>
          <a:xfrm>
            <a:off x="0" y="115888"/>
            <a:ext cx="9180513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en-US" altLang="zh-CN" sz="4000" dirty="0">
                <a:sym typeface="+mn-ea"/>
              </a:rPr>
              <a:t>B</a:t>
            </a:r>
            <a:r>
              <a:rPr lang="en-US" altLang="zh-CN" sz="4000" baseline="30000" dirty="0">
                <a:sym typeface="+mn-ea"/>
              </a:rPr>
              <a:t>+</a:t>
            </a:r>
            <a:r>
              <a:rPr lang="zh-CN" altLang="en-US" sz="4000" dirty="0">
                <a:sym typeface="+mn-ea"/>
              </a:rPr>
              <a:t>树文件的层次结构</a:t>
            </a:r>
          </a:p>
        </p:txBody>
      </p:sp>
      <p:pic>
        <p:nvPicPr>
          <p:cNvPr id="8909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73238"/>
            <a:ext cx="7561263" cy="307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03985" y="566102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每个节点即数据块中的元组具体怎样存放呢？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1075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3200" dirty="0"/>
              <a:t>槽页结构</a:t>
            </a:r>
            <a:r>
              <a:rPr lang="en-US" altLang="zh-CN" sz="3200" dirty="0"/>
              <a:t>——Slotted Page Structure</a:t>
            </a: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125413" y="3284538"/>
            <a:ext cx="8893175" cy="343852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400" b="1" dirty="0">
                <a:solidFill>
                  <a:srgbClr val="000099"/>
                </a:solidFill>
              </a:rPr>
              <a:t>Slotted page</a:t>
            </a:r>
            <a:r>
              <a:rPr lang="en-US" altLang="zh-CN" sz="2400" dirty="0"/>
              <a:t> header contains: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number of record entries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end of free space in the block</a:t>
            </a:r>
          </a:p>
          <a:p>
            <a:pPr lvl="1"/>
            <a:r>
              <a:rPr lang="en-US" altLang="zh-CN" sz="2000" dirty="0">
                <a:ea typeface="MS PGothic" panose="020B0600070205080204" pitchFamily="34" charset="-128"/>
              </a:rPr>
              <a:t>location and size of each record</a:t>
            </a:r>
          </a:p>
          <a:p>
            <a:r>
              <a:rPr lang="en-US" altLang="zh-CN" sz="2400" dirty="0"/>
              <a:t>Records can be moved around within a page to keep them contiguous with no empty space between them; entry in the header must be updated.</a:t>
            </a:r>
          </a:p>
          <a:p>
            <a:r>
              <a:rPr lang="en-US" altLang="zh-CN" sz="2400" dirty="0"/>
              <a:t>Pointers should not point directly to record — instead they should point to the entry for the record in header.</a:t>
            </a:r>
          </a:p>
        </p:txBody>
      </p:sp>
      <p:pic>
        <p:nvPicPr>
          <p:cNvPr id="7987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196975"/>
            <a:ext cx="6342063" cy="2154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9113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静态哈希索引</a:t>
            </a:r>
          </a:p>
        </p:txBody>
      </p:sp>
      <p:sp>
        <p:nvSpPr>
          <p:cNvPr id="93187" name="Rectangle 3"/>
          <p:cNvSpPr>
            <a:spLocks noGrp="1"/>
          </p:cNvSpPr>
          <p:nvPr>
            <p:ph idx="1"/>
          </p:nvPr>
        </p:nvSpPr>
        <p:spPr>
          <a:xfrm>
            <a:off x="179388" y="1182688"/>
            <a:ext cx="8785225" cy="5341937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3366CC"/>
                </a:solidFill>
              </a:rPr>
              <a:t>bucket</a:t>
            </a:r>
            <a:r>
              <a:rPr lang="en-US" altLang="en-US" sz="2400" dirty="0"/>
              <a:t> is a unit of storage containing one or more records (a </a:t>
            </a:r>
            <a:r>
              <a:rPr lang="en-US" altLang="en-US" sz="2400" b="1" dirty="0">
                <a:solidFill>
                  <a:srgbClr val="3366CC"/>
                </a:solidFill>
              </a:rPr>
              <a:t>bucket </a:t>
            </a:r>
            <a:r>
              <a:rPr lang="en-US" altLang="en-US" sz="2400" dirty="0"/>
              <a:t>is typically a disk block). </a:t>
            </a:r>
          </a:p>
          <a:p>
            <a:endParaRPr lang="en-US" altLang="en-US" sz="2400" dirty="0"/>
          </a:p>
          <a:p>
            <a:r>
              <a:rPr lang="en-US" altLang="en-US" sz="2400" dirty="0"/>
              <a:t>In a hash </a:t>
            </a:r>
            <a:r>
              <a:rPr lang="en-US" altLang="en-US" sz="2400" b="1" dirty="0">
                <a:solidFill>
                  <a:srgbClr val="3366CC"/>
                </a:solidFill>
              </a:rPr>
              <a:t>file organization</a:t>
            </a:r>
            <a:r>
              <a:rPr lang="en-US" altLang="en-US" sz="2400" dirty="0"/>
              <a:t> we obtain the bucket of a record directly from its search-key value using a </a:t>
            </a:r>
            <a:r>
              <a:rPr lang="en-US" altLang="en-US" sz="2400" b="1" dirty="0">
                <a:solidFill>
                  <a:srgbClr val="3366CC"/>
                </a:solidFill>
              </a:rPr>
              <a:t>hash</a:t>
            </a:r>
            <a:r>
              <a:rPr lang="en-US" altLang="en-US" sz="2400" dirty="0">
                <a:solidFill>
                  <a:srgbClr val="3366CC"/>
                </a:solidFill>
              </a:rPr>
              <a:t> </a:t>
            </a:r>
            <a:r>
              <a:rPr lang="en-US" altLang="en-US" sz="2400" b="1" dirty="0">
                <a:solidFill>
                  <a:srgbClr val="3366CC"/>
                </a:solidFill>
              </a:rPr>
              <a:t>function</a:t>
            </a:r>
            <a:r>
              <a:rPr lang="en-US" altLang="en-US" sz="2400" b="1" dirty="0">
                <a:solidFill>
                  <a:schemeClr val="tx2"/>
                </a:solidFill>
              </a:rPr>
              <a:t>.</a:t>
            </a:r>
          </a:p>
          <a:p>
            <a:endParaRPr lang="en-US" altLang="en-US" sz="2400" dirty="0">
              <a:solidFill>
                <a:schemeClr val="tx2"/>
              </a:solidFill>
            </a:endParaRPr>
          </a:p>
          <a:p>
            <a:r>
              <a:rPr lang="en-US" altLang="en-US" sz="2400" dirty="0"/>
              <a:t>Hash function </a:t>
            </a:r>
            <a:r>
              <a:rPr lang="en-US" altLang="en-US" sz="2400" i="1" dirty="0"/>
              <a:t>h</a:t>
            </a:r>
            <a:r>
              <a:rPr lang="en-US" altLang="en-US" sz="2400" dirty="0"/>
              <a:t> is a function from the set of all search-key values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to the set of all </a:t>
            </a:r>
            <a:r>
              <a:rPr lang="en-US" altLang="en-US" sz="2400" b="1" dirty="0">
                <a:solidFill>
                  <a:srgbClr val="3366CC"/>
                </a:solidFill>
              </a:rPr>
              <a:t>bucket</a:t>
            </a:r>
            <a:r>
              <a:rPr lang="en-US" altLang="en-US" sz="2400" dirty="0"/>
              <a:t> addresses </a:t>
            </a:r>
            <a:r>
              <a:rPr lang="en-US" altLang="en-US" sz="2400" i="1" dirty="0"/>
              <a:t>B.</a:t>
            </a:r>
          </a:p>
          <a:p>
            <a:endParaRPr lang="en-US" altLang="en-US" sz="2400" i="1" dirty="0"/>
          </a:p>
          <a:p>
            <a:r>
              <a:rPr lang="en-US" altLang="en-US" sz="2400" dirty="0"/>
              <a:t>Hash function is used to locate records for access, insertion as well as deletion.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Basic Concepts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14.1</a:t>
            </a:r>
            <a:r>
              <a:rPr lang="zh-CN" altLang="en-US" sz="2800" b="1" dirty="0"/>
              <a:t>）</a:t>
            </a:r>
            <a:endParaRPr lang="en-US" altLang="en-US" sz="2800" b="1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  <a:r>
              <a:rPr lang="zh-CN" altLang="en-US" sz="2800" dirty="0"/>
              <a:t>（</a:t>
            </a:r>
            <a:r>
              <a:rPr lang="en-US" altLang="zh-CN" sz="2800" dirty="0"/>
              <a:t>14.2</a:t>
            </a:r>
            <a:r>
              <a:rPr lang="zh-CN" altLang="en-US" sz="2800" dirty="0"/>
              <a:t>）</a:t>
            </a:r>
            <a:endParaRPr lang="en-US" altLang="en-US" sz="2800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  <a:r>
              <a:rPr lang="zh-CN" altLang="en-US" sz="2800" dirty="0"/>
              <a:t>（</a:t>
            </a:r>
            <a:r>
              <a:rPr lang="en-US" altLang="zh-CN" sz="2800" dirty="0"/>
              <a:t>14.3</a:t>
            </a:r>
            <a:r>
              <a:rPr lang="zh-CN" altLang="en-US" sz="2800" dirty="0"/>
              <a:t>）</a:t>
            </a:r>
            <a:endParaRPr lang="en-US" altLang="en-US" sz="2800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 File Organization</a:t>
            </a:r>
            <a:r>
              <a:rPr lang="zh-CN" altLang="en-US" sz="2800" dirty="0"/>
              <a:t>（</a:t>
            </a:r>
            <a:r>
              <a:rPr lang="en-US" altLang="zh-CN" sz="2800" dirty="0"/>
              <a:t>14.4.1</a:t>
            </a:r>
            <a:r>
              <a:rPr lang="zh-CN" altLang="en-US" sz="2800" dirty="0"/>
              <a:t>）</a:t>
            </a:r>
            <a:endParaRPr lang="en-US" altLang="en-US" sz="2800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  <a:r>
              <a:rPr lang="zh-CN" altLang="en-US" sz="2800" dirty="0"/>
              <a:t>（</a:t>
            </a:r>
            <a:r>
              <a:rPr lang="en-US" altLang="zh-CN" sz="2800" dirty="0"/>
              <a:t>14.5</a:t>
            </a:r>
            <a:r>
              <a:rPr lang="zh-CN" altLang="en-US" sz="2800" dirty="0"/>
              <a:t>）</a:t>
            </a:r>
            <a:endParaRPr lang="en-US" altLang="en-US" sz="2800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</a:t>
            </a:r>
            <a:r>
              <a:rPr lang="zh-CN" altLang="en-US" sz="2800" dirty="0"/>
              <a:t>（</a:t>
            </a:r>
            <a:r>
              <a:rPr lang="en-US" altLang="zh-CN" sz="2800" dirty="0"/>
              <a:t>24.5</a:t>
            </a:r>
            <a:r>
              <a:rPr lang="zh-CN" altLang="en-US" sz="2800" dirty="0"/>
              <a:t>）</a:t>
            </a:r>
            <a:r>
              <a:rPr lang="en-US" altLang="en-US" sz="2800" dirty="0"/>
              <a:t>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  <a:r>
              <a:rPr lang="zh-CN" altLang="en-US" sz="2800" dirty="0"/>
              <a:t>（</a:t>
            </a:r>
            <a:r>
              <a:rPr lang="en-US" altLang="zh-CN" sz="2800" dirty="0"/>
              <a:t>14.9/24.3</a:t>
            </a:r>
            <a:r>
              <a:rPr lang="zh-CN" altLang="en-US" sz="2800" dirty="0"/>
              <a:t>）</a:t>
            </a:r>
            <a:endParaRPr lang="en-US" altLang="en-US" sz="2800" dirty="0"/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  <a:r>
              <a:rPr lang="zh-CN" altLang="en-US" sz="2800" dirty="0"/>
              <a:t>（</a:t>
            </a:r>
            <a:r>
              <a:rPr lang="en-US" altLang="zh-CN" sz="2800" dirty="0"/>
              <a:t>14.7</a:t>
            </a:r>
            <a:r>
              <a:rPr lang="zh-CN" altLang="en-US" sz="2800" dirty="0"/>
              <a:t>）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0" y="282575"/>
            <a:ext cx="9144000" cy="78105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哈希数据文件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0" y="1268413"/>
            <a:ext cx="91440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are 8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buckets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binary representation of the </a:t>
            </a:r>
            <a:r>
              <a:rPr kumimoji="0" lang="en-US" altLang="zh-CN" sz="2800" b="0" i="1" u="none" strike="noStrike" kern="0" cap="none" spc="0" normalizeH="0" baseline="0" noProof="0" dirty="0" err="1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en-US" sz="2800" b="0" i="0" u="none" strike="noStrike" kern="0" cap="none" spc="0" normalizeH="0" baseline="-25000" noProof="0" dirty="0" err="1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character is assumed to be the integer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5800B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hash function returns the sum of the binary representations of the characters modulo 8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E.g. h(Music) = 1        h(History) = 2   </a:t>
            </a:r>
            <a:b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</a:b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        h(Physics) =  3   h(Elec. Eng.) = 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34925" y="115888"/>
            <a:ext cx="9109075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哈希数据文件举例</a:t>
            </a:r>
            <a:r>
              <a:rPr lang="en-US" altLang="zh-CN" dirty="0"/>
              <a:t> </a:t>
            </a:r>
          </a:p>
        </p:txBody>
      </p:sp>
      <p:sp>
        <p:nvSpPr>
          <p:cNvPr id="97283" name="Text Box 3"/>
          <p:cNvSpPr txBox="1"/>
          <p:nvPr/>
        </p:nvSpPr>
        <p:spPr>
          <a:xfrm>
            <a:off x="684213" y="6070600"/>
            <a:ext cx="7383462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Hash file organization of </a:t>
            </a:r>
            <a:r>
              <a:rPr lang="en-US" altLang="en-US" sz="20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instructor</a:t>
            </a: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file, using </a:t>
            </a:r>
            <a:r>
              <a:rPr lang="en-US" altLang="en-US" sz="20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dept_name </a:t>
            </a: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as key (see previous slide for details).</a:t>
            </a:r>
          </a:p>
        </p:txBody>
      </p:sp>
      <p:pic>
        <p:nvPicPr>
          <p:cNvPr id="9728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125538"/>
            <a:ext cx="6197600" cy="4900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哈希函数</a:t>
            </a:r>
          </a:p>
        </p:txBody>
      </p:sp>
      <p:sp>
        <p:nvSpPr>
          <p:cNvPr id="99331" name="Rectangle 3"/>
          <p:cNvSpPr>
            <a:spLocks noGrp="1"/>
          </p:cNvSpPr>
          <p:nvPr>
            <p:ph idx="1"/>
          </p:nvPr>
        </p:nvSpPr>
        <p:spPr>
          <a:xfrm>
            <a:off x="107950" y="1135063"/>
            <a:ext cx="8928100" cy="553402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Worst hash function maps all search-key values to the same </a:t>
            </a:r>
            <a:r>
              <a:rPr lang="en-US" altLang="en-US" sz="2400" b="1" dirty="0"/>
              <a:t>bucket</a:t>
            </a:r>
          </a:p>
          <a:p>
            <a:endParaRPr lang="en-US" altLang="en-US" sz="2400" b="1" dirty="0"/>
          </a:p>
          <a:p>
            <a:r>
              <a:rPr lang="en-US" altLang="en-US" sz="2400" dirty="0"/>
              <a:t>An </a:t>
            </a:r>
            <a:r>
              <a:rPr lang="en-US" altLang="en-US" sz="2400" b="1" dirty="0"/>
              <a:t>ideal hash function </a:t>
            </a:r>
            <a:r>
              <a:rPr lang="en-US" altLang="en-US" sz="2400" dirty="0"/>
              <a:t>is </a:t>
            </a:r>
            <a:r>
              <a:rPr lang="en-US" altLang="en-US" sz="2400" b="1" dirty="0">
                <a:solidFill>
                  <a:srgbClr val="3366CC"/>
                </a:solidFill>
              </a:rPr>
              <a:t>uniform</a:t>
            </a:r>
            <a:r>
              <a:rPr lang="en-US" altLang="en-US" sz="2400" i="1" dirty="0"/>
              <a:t>,</a:t>
            </a:r>
            <a:r>
              <a:rPr lang="en-US" altLang="en-US" sz="2400" dirty="0"/>
              <a:t> i.e., each </a:t>
            </a:r>
            <a:r>
              <a:rPr lang="en-US" altLang="en-US" sz="2400" b="1" dirty="0"/>
              <a:t>bucket</a:t>
            </a:r>
            <a:r>
              <a:rPr lang="en-US" altLang="en-US" sz="2400" dirty="0"/>
              <a:t> is assigned the same number of search-key values from the set of </a:t>
            </a:r>
            <a:r>
              <a:rPr lang="en-US" altLang="en-US" sz="2400" i="1" dirty="0"/>
              <a:t>all</a:t>
            </a:r>
            <a:r>
              <a:rPr lang="en-US" altLang="en-US" sz="2400" dirty="0"/>
              <a:t> possible values.</a:t>
            </a:r>
          </a:p>
          <a:p>
            <a:endParaRPr lang="en-US" altLang="en-US" sz="2400" dirty="0"/>
          </a:p>
          <a:p>
            <a:r>
              <a:rPr lang="en-US" altLang="en-US" sz="2400" b="1" dirty="0"/>
              <a:t>Ideal hash function </a:t>
            </a:r>
            <a:r>
              <a:rPr lang="en-US" altLang="en-US" sz="2400" dirty="0"/>
              <a:t>is </a:t>
            </a:r>
            <a:r>
              <a:rPr lang="en-US" altLang="en-US" sz="2400" b="1" dirty="0">
                <a:solidFill>
                  <a:srgbClr val="3366CC"/>
                </a:solidFill>
              </a:rPr>
              <a:t>random</a:t>
            </a:r>
            <a:r>
              <a:rPr lang="en-US" altLang="en-US" sz="2400" dirty="0"/>
              <a:t>, so each </a:t>
            </a:r>
            <a:r>
              <a:rPr lang="en-US" altLang="en-US" sz="2400" b="1" dirty="0"/>
              <a:t>bucket</a:t>
            </a:r>
            <a:r>
              <a:rPr lang="en-US" altLang="en-US" sz="2400" dirty="0"/>
              <a:t> will have the same number of records assigned to it irrespective of the </a:t>
            </a:r>
            <a:r>
              <a:rPr lang="en-US" altLang="en-US" sz="2400" i="1" dirty="0"/>
              <a:t>actual distribution</a:t>
            </a:r>
            <a:r>
              <a:rPr lang="en-US" altLang="en-US" sz="2400" dirty="0"/>
              <a:t> of search-key values in the file.</a:t>
            </a:r>
          </a:p>
          <a:p>
            <a:endParaRPr lang="en-US" altLang="en-US" sz="2400" dirty="0"/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For example, for a string search-key, the binary representations of all the characters in the string could be added and the sum modulo the number of </a:t>
            </a:r>
            <a:r>
              <a:rPr lang="en-US" altLang="en-US" sz="2000" b="1" dirty="0">
                <a:ea typeface="MS PGothic" panose="020B0600070205080204" pitchFamily="34" charset="-128"/>
              </a:rPr>
              <a:t>bucket</a:t>
            </a:r>
            <a:r>
              <a:rPr lang="en-US" altLang="en-US" sz="2000" dirty="0">
                <a:ea typeface="MS PGothic" panose="020B0600070205080204" pitchFamily="34" charset="-128"/>
              </a:rPr>
              <a:t>s could be returned. 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sym typeface="+mn-ea"/>
              </a:rPr>
              <a:t>桶的</a:t>
            </a:r>
            <a:r>
              <a:rPr lang="zh-CN" altLang="en-US" dirty="0"/>
              <a:t>溢出</a:t>
            </a:r>
          </a:p>
        </p:txBody>
      </p:sp>
      <p:sp>
        <p:nvSpPr>
          <p:cNvPr id="101379" name="Rectangle 3"/>
          <p:cNvSpPr>
            <a:spLocks noGrp="1"/>
          </p:cNvSpPr>
          <p:nvPr>
            <p:ph idx="1"/>
          </p:nvPr>
        </p:nvSpPr>
        <p:spPr>
          <a:xfrm>
            <a:off x="323850" y="1249363"/>
            <a:ext cx="8655050" cy="507365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dirty="0"/>
              <a:t>Bucket overflow can occur because of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Insufficient </a:t>
            </a:r>
            <a:r>
              <a:rPr lang="en-US" altLang="en-US" b="1" dirty="0">
                <a:ea typeface="MS PGothic" panose="020B0600070205080204" pitchFamily="34" charset="-128"/>
              </a:rPr>
              <a:t>bucket</a:t>
            </a:r>
            <a:r>
              <a:rPr lang="en-US" altLang="en-US" dirty="0">
                <a:ea typeface="MS PGothic" panose="020B0600070205080204" pitchFamily="34" charset="-128"/>
              </a:rPr>
              <a:t>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Skew in distribution of records.  This can occur due to two reasons:</a:t>
            </a:r>
          </a:p>
          <a:p>
            <a:pPr marL="1200150" lvl="2" indent="-342900">
              <a:buFont typeface="Helvetica" pitchFamily="34" charset="0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multiple records have same search-key value</a:t>
            </a:r>
          </a:p>
          <a:p>
            <a:pPr marL="1200150" lvl="2" indent="-342900">
              <a:buFont typeface="Helvetica" pitchFamily="34" charset="0"/>
              <a:buAutoNum type="arabicPeriod"/>
            </a:pPr>
            <a:r>
              <a:rPr lang="en-US" altLang="en-US" dirty="0">
                <a:ea typeface="MS PGothic" panose="020B0600070205080204" pitchFamily="34" charset="-128"/>
              </a:rPr>
              <a:t>chosen hash function produces non-uniform distribution of key values</a:t>
            </a:r>
          </a:p>
          <a:p>
            <a:r>
              <a:rPr lang="en-US" altLang="en-US" dirty="0"/>
              <a:t>Although the probability of </a:t>
            </a:r>
            <a:r>
              <a:rPr lang="en-US" altLang="en-US" b="1" dirty="0"/>
              <a:t>bucket</a:t>
            </a:r>
            <a:r>
              <a:rPr lang="en-US" altLang="en-US" dirty="0"/>
              <a:t> overflow can be reduced, it cannot be eliminated; it is handled by using </a:t>
            </a:r>
            <a:r>
              <a:rPr lang="en-US" altLang="en-US" b="1" i="1" dirty="0">
                <a:solidFill>
                  <a:srgbClr val="3366CC"/>
                </a:solidFill>
              </a:rPr>
              <a:t>overflow buckets</a:t>
            </a:r>
            <a:r>
              <a:rPr lang="en-US" altLang="en-US" b="1" i="1" dirty="0"/>
              <a:t>.</a:t>
            </a:r>
            <a:endParaRPr lang="en-US" altLang="en-US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09075" cy="981075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开地址策略</a:t>
            </a:r>
          </a:p>
        </p:txBody>
      </p:sp>
      <p:sp>
        <p:nvSpPr>
          <p:cNvPr id="103427" name="Rectangle 3"/>
          <p:cNvSpPr>
            <a:spLocks noGrp="1"/>
          </p:cNvSpPr>
          <p:nvPr>
            <p:ph idx="1"/>
          </p:nvPr>
        </p:nvSpPr>
        <p:spPr>
          <a:xfrm>
            <a:off x="107950" y="1383665"/>
            <a:ext cx="8928100" cy="4628515"/>
          </a:xfrm>
        </p:spPr>
        <p:txBody>
          <a:bodyPr vert="horz" wrap="square" lIns="91440" tIns="45720" rIns="91440" bIns="45720" anchor="t" anchorCtr="0"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3366CC"/>
                </a:solidFill>
              </a:rPr>
              <a:t>Overflow chaining</a:t>
            </a:r>
            <a:r>
              <a:rPr lang="en-US" altLang="en-US" sz="2400" dirty="0"/>
              <a:t> – the overflow </a:t>
            </a:r>
            <a:r>
              <a:rPr lang="en-US" altLang="en-US" sz="2400" b="1" dirty="0"/>
              <a:t>bucket</a:t>
            </a:r>
            <a:r>
              <a:rPr lang="en-US" altLang="en-US" sz="2400" dirty="0"/>
              <a:t>s of a given bucket are chained together in a linked list.</a:t>
            </a:r>
          </a:p>
          <a:p>
            <a:r>
              <a:rPr lang="en-US" altLang="en-US" sz="2400" dirty="0"/>
              <a:t>Above scheme is called </a:t>
            </a:r>
            <a:r>
              <a:rPr lang="en-US" altLang="zh-CN" sz="2400" b="1" dirty="0">
                <a:solidFill>
                  <a:srgbClr val="3366CC"/>
                </a:solidFill>
              </a:rPr>
              <a:t>open</a:t>
            </a:r>
            <a:r>
              <a:rPr lang="en-US" altLang="en-US" sz="2400" b="1" dirty="0">
                <a:solidFill>
                  <a:srgbClr val="3366CC"/>
                </a:solidFill>
              </a:rPr>
              <a:t> </a:t>
            </a:r>
            <a:r>
              <a:rPr lang="en-US" altLang="zh-CN" sz="2400" b="1" dirty="0">
                <a:solidFill>
                  <a:srgbClr val="3366CC"/>
                </a:solidFill>
              </a:rPr>
              <a:t>address</a:t>
            </a:r>
            <a:r>
              <a:rPr lang="en-US" altLang="en-US" sz="2400" b="1" dirty="0">
                <a:solidFill>
                  <a:srgbClr val="3366CC"/>
                </a:solidFill>
              </a:rPr>
              <a:t>ing</a:t>
            </a:r>
            <a:r>
              <a:rPr lang="en-US" altLang="zh-CN" sz="2400" b="1" dirty="0">
                <a:solidFill>
                  <a:srgbClr val="3366CC"/>
                </a:solidFill>
              </a:rPr>
              <a:t>/ closed hashing</a:t>
            </a:r>
            <a:r>
              <a:rPr lang="en-US" altLang="en-US" sz="2400" b="1" dirty="0"/>
              <a:t>.</a:t>
            </a:r>
            <a:r>
              <a:rPr lang="en-US" altLang="en-US" sz="2400" dirty="0"/>
              <a:t>  </a:t>
            </a:r>
          </a:p>
          <a:p>
            <a:endParaRPr lang="en-US" altLang="en-US" sz="2400" dirty="0"/>
          </a:p>
        </p:txBody>
      </p:sp>
      <p:pic>
        <p:nvPicPr>
          <p:cNvPr id="10342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23" y="3213100"/>
            <a:ext cx="5303837" cy="3217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哈希索引文件</a:t>
            </a:r>
          </a:p>
        </p:txBody>
      </p:sp>
      <p:sp>
        <p:nvSpPr>
          <p:cNvPr id="105475" name="Rectangle 3"/>
          <p:cNvSpPr>
            <a:spLocks noGrp="1"/>
          </p:cNvSpPr>
          <p:nvPr>
            <p:ph idx="1"/>
          </p:nvPr>
        </p:nvSpPr>
        <p:spPr>
          <a:xfrm>
            <a:off x="34925" y="1258888"/>
            <a:ext cx="8929688" cy="4525962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800" dirty="0"/>
              <a:t>Hashing can be used not only for data file organization, but also for index-structure creation.  </a:t>
            </a:r>
          </a:p>
          <a:p>
            <a:r>
              <a:rPr lang="en-US" altLang="en-US" sz="2800" dirty="0"/>
              <a:t>A </a:t>
            </a:r>
            <a:r>
              <a:rPr lang="en-US" altLang="en-US" sz="2800" b="1" dirty="0">
                <a:solidFill>
                  <a:srgbClr val="3366CC"/>
                </a:solidFill>
              </a:rPr>
              <a:t>hash index</a:t>
            </a:r>
            <a:r>
              <a:rPr lang="en-US" altLang="en-US" sz="2800" dirty="0"/>
              <a:t> organizes the search keys, with their associated record pointers, into a hash file structure.</a:t>
            </a:r>
          </a:p>
          <a:p>
            <a:r>
              <a:rPr lang="en-US" altLang="en-US" sz="2800" dirty="0"/>
              <a:t>Strictly speaking, hash indices are always secondary indices </a:t>
            </a:r>
          </a:p>
          <a:p>
            <a:pPr lvl="1"/>
            <a:r>
              <a:rPr lang="en-US" altLang="en-US" sz="2400" dirty="0">
                <a:ea typeface="MS PGothic" panose="020B0600070205080204" pitchFamily="34" charset="-128"/>
              </a:rPr>
              <a:t>if the file itself is organized using hashing, a separate primary hash index on it using the same search-key is unnecessary.  </a:t>
            </a:r>
          </a:p>
          <a:p>
            <a:pPr lvl="1"/>
            <a:r>
              <a:rPr lang="en-US" altLang="en-US" sz="2400" b="1" dirty="0">
                <a:ea typeface="MS PGothic" panose="020B0600070205080204" pitchFamily="34" charset="-128"/>
              </a:rPr>
              <a:t>However, we use the term hash index to refer to both secondary index structures and hash organized files.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哈希索引举例</a:t>
            </a:r>
          </a:p>
        </p:txBody>
      </p:sp>
      <p:pic>
        <p:nvPicPr>
          <p:cNvPr id="10752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160463"/>
            <a:ext cx="5929313" cy="572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4" name="Text Box 4"/>
          <p:cNvSpPr txBox="1"/>
          <p:nvPr/>
        </p:nvSpPr>
        <p:spPr>
          <a:xfrm>
            <a:off x="3765550" y="5497513"/>
            <a:ext cx="46799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hash index on </a:t>
            </a:r>
            <a:r>
              <a:rPr lang="en-US" altLang="en-US" sz="20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instructor, </a:t>
            </a: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on attribute </a:t>
            </a:r>
            <a:r>
              <a:rPr lang="en-US" altLang="en-US" sz="20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ID</a:t>
            </a:r>
            <a:endParaRPr lang="en-US" altLang="en-US" sz="2000" dirty="0">
              <a:solidFill>
                <a:schemeClr val="tx1"/>
              </a:solidFill>
              <a:latin typeface="Helvetica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静态哈希的缺点</a:t>
            </a:r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>
          <a:xfrm>
            <a:off x="0" y="1246188"/>
            <a:ext cx="9144000" cy="43434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In static hashing, function </a:t>
            </a:r>
            <a:r>
              <a:rPr lang="en-US" altLang="en-US" sz="2400" i="1" dirty="0"/>
              <a:t>h</a:t>
            </a:r>
            <a:r>
              <a:rPr lang="en-US" altLang="en-US" sz="2400" dirty="0"/>
              <a:t> maps search-key values to a fixed set of </a:t>
            </a:r>
            <a:r>
              <a:rPr lang="en-US" altLang="en-US" sz="2400" i="1" dirty="0"/>
              <a:t>B</a:t>
            </a:r>
            <a:r>
              <a:rPr lang="en-US" altLang="en-US" sz="2400" dirty="0"/>
              <a:t> of bucket addresses. Databases grow or shrink with time. 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If initial number of buckets is too small, and file grows, performance will degrade due to too much overflows.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If space is allocated for anticipated growth, a significant amount of space will be wasted initially (and </a:t>
            </a:r>
            <a:r>
              <a:rPr lang="en-US" altLang="en-US" sz="2000" b="1" dirty="0">
                <a:ea typeface="MS PGothic" panose="020B0600070205080204" pitchFamily="34" charset="-128"/>
              </a:rPr>
              <a:t>bucket</a:t>
            </a:r>
            <a:r>
              <a:rPr lang="en-US" altLang="en-US" sz="2000" dirty="0">
                <a:ea typeface="MS PGothic" panose="020B0600070205080204" pitchFamily="34" charset="-128"/>
              </a:rPr>
              <a:t>s will be underfull).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buFontTx/>
              <a:buAutoNum type="arabicPeriod"/>
            </a:pPr>
            <a:r>
              <a:rPr lang="en-US" altLang="en-US" sz="2000" dirty="0">
                <a:ea typeface="MS PGothic" panose="020B0600070205080204" pitchFamily="34" charset="-128"/>
              </a:rPr>
              <a:t>If database shrinks, again space will be wasted.</a:t>
            </a:r>
          </a:p>
          <a:p>
            <a:pPr marL="914400" lvl="1" indent="-457200">
              <a:lnSpc>
                <a:spcPct val="120000"/>
              </a:lnSpc>
              <a:spcBef>
                <a:spcPct val="0"/>
              </a:spcBef>
              <a:buFontTx/>
              <a:buAutoNum type="arabicPeriod"/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/>
              <a:t>怎样估计</a:t>
            </a:r>
            <a:r>
              <a:rPr lang="en-US" altLang="zh-CN" sz="2400" dirty="0"/>
              <a:t>B</a:t>
            </a:r>
            <a:r>
              <a:rPr lang="zh-CN" altLang="en-US" sz="2400" dirty="0"/>
              <a:t>的值？</a:t>
            </a:r>
            <a:r>
              <a:rPr lang="en-US" altLang="zh-CN" sz="2400" dirty="0"/>
              <a:t>fudge factor - </a:t>
            </a:r>
            <a:r>
              <a:rPr lang="zh-CN" altLang="en-US" sz="2400" dirty="0"/>
              <a:t>负载因子</a:t>
            </a:r>
            <a:endParaRPr lang="en-US" altLang="en-US" sz="2400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en-US" sz="2400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Better solution: </a:t>
            </a:r>
            <a:r>
              <a:rPr lang="en-US" altLang="en-US" sz="2400" b="1" dirty="0"/>
              <a:t>allow the number of buckets to be modified dynamically</a:t>
            </a:r>
            <a:r>
              <a:rPr lang="en-US" altLang="en-US" sz="2400" dirty="0"/>
              <a:t>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>
          <a:xfrm>
            <a:off x="457200" y="1206500"/>
            <a:ext cx="8229600" cy="4525963"/>
          </a:xfrm>
        </p:spPr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动态哈希</a:t>
            </a: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>
          <a:xfrm>
            <a:off x="0" y="1135063"/>
            <a:ext cx="9144000" cy="54229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/>
              <a:t>Good for database that grows and shrinks in size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en-US" sz="2400" b="1" dirty="0">
              <a:solidFill>
                <a:srgbClr val="3366CC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sz="2400" b="1" dirty="0">
                <a:solidFill>
                  <a:srgbClr val="3366CC"/>
                </a:solidFill>
              </a:rPr>
              <a:t>Extendable hashing</a:t>
            </a:r>
            <a:r>
              <a:rPr lang="en-US" altLang="en-US" sz="2400" dirty="0"/>
              <a:t> – one form of dynamic hashing 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Hash function generates values over a large range — typically </a:t>
            </a:r>
            <a:r>
              <a:rPr lang="en-US" altLang="en-US" sz="2000" i="1" dirty="0">
                <a:ea typeface="MS PGothic" panose="020B0600070205080204" pitchFamily="34" charset="-128"/>
              </a:rPr>
              <a:t>b</a:t>
            </a:r>
            <a:r>
              <a:rPr lang="en-US" altLang="en-US" sz="2000" dirty="0">
                <a:ea typeface="MS PGothic" panose="020B0600070205080204" pitchFamily="34" charset="-128"/>
              </a:rPr>
              <a:t>-bit integers, with </a:t>
            </a:r>
            <a:r>
              <a:rPr lang="en-US" altLang="en-US" sz="2000" i="1" dirty="0">
                <a:ea typeface="MS PGothic" panose="020B0600070205080204" pitchFamily="34" charset="-128"/>
              </a:rPr>
              <a:t>b</a:t>
            </a:r>
            <a:r>
              <a:rPr lang="en-US" altLang="en-US" sz="2000" dirty="0">
                <a:ea typeface="MS PGothic" panose="020B0600070205080204" pitchFamily="34" charset="-128"/>
              </a:rPr>
              <a:t> = 32.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At any time use only a prefix of the hash function to index into a table of bucket addresses.   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Let the length of the prefix be 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bits,  0 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  32.  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Bucket address table size</a:t>
            </a:r>
            <a:r>
              <a:rPr lang="zh-CN" altLang="en-US" sz="18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（桶地址表规模）</a:t>
            </a:r>
            <a:r>
              <a:rPr lang="en-US" altLang="en-US" sz="1800" b="1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= 2</a:t>
            </a:r>
            <a:r>
              <a:rPr lang="en-US" altLang="en-US" sz="1800" baseline="30000" dirty="0">
                <a:ea typeface="MS PGothic" panose="020B0600070205080204" pitchFamily="34" charset="-128"/>
                <a:sym typeface="Symbol" panose="05050102010706020507" pitchFamily="18" charset="2"/>
              </a:rPr>
              <a:t>i.</a:t>
            </a: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  Initially </a:t>
            </a:r>
            <a:r>
              <a:rPr lang="en-US" altLang="en-US" sz="1800" i="1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 = 0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Value of </a:t>
            </a:r>
            <a:r>
              <a:rPr lang="en-US" altLang="en-US" sz="1800" i="1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 grows and shrinks as the size of the database grows and shrinks.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Multiple entries in the bucket address table may point to a bucket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Thus, a</a:t>
            </a:r>
            <a:r>
              <a:rPr lang="en-US" altLang="en-US" sz="2000" dirty="0">
                <a:ea typeface="MS PGothic" panose="020B0600070205080204" pitchFamily="34" charset="-128"/>
                <a:sym typeface="Symbol" panose="05050102010706020507" pitchFamily="18" charset="2"/>
              </a:rPr>
              <a:t>ctual number of buckets is &lt; 2</a:t>
            </a:r>
            <a:r>
              <a:rPr lang="en-US" altLang="en-US" sz="1800" i="1" baseline="30000" dirty="0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endParaRPr lang="en-US" altLang="en-US" sz="20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sz="1800" b="1" dirty="0">
                <a:ea typeface="MS PGothic" panose="020B0600070205080204" pitchFamily="34" charset="-128"/>
                <a:sym typeface="Symbol" panose="05050102010706020507" pitchFamily="18" charset="2"/>
              </a:rPr>
              <a:t>The number of buckets also changes dynamically due to coalescing and splitting of buckets</a:t>
            </a:r>
            <a:r>
              <a:rPr lang="en-US" altLang="en-US" sz="1800" dirty="0">
                <a:ea typeface="MS PGothic" panose="020B0600070205080204" pitchFamily="34" charset="-128"/>
                <a:sym typeface="Symbol" panose="05050102010706020507" pitchFamily="18" charset="2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查找键与索引文件</a:t>
            </a: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34925" y="1249680"/>
            <a:ext cx="9109075" cy="5638165"/>
          </a:xfrm>
        </p:spPr>
        <p:txBody>
          <a:bodyPr vert="horz" wrap="square" lIns="91440" tIns="45720" rIns="91440" bIns="45720" anchor="t" anchorCtr="0"/>
          <a:lstStyle/>
          <a:p>
            <a:pPr indent="-360000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/>
              <a:t>Indexing mechanisms used to speed up access to desired data. </a:t>
            </a:r>
            <a:r>
              <a:rPr lang="en-US" altLang="en-US" sz="2000" dirty="0">
                <a:ea typeface="MS PGothic" panose="020B0600070205080204" pitchFamily="34" charset="-128"/>
              </a:rPr>
              <a:t>E.g., author catalog in library</a:t>
            </a:r>
          </a:p>
          <a:p>
            <a:pPr indent="-360000">
              <a:lnSpc>
                <a:spcPct val="15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000099"/>
                </a:solidFill>
              </a:rPr>
              <a:t>Search Key(</a:t>
            </a:r>
            <a:r>
              <a:rPr lang="zh-CN" altLang="en-US" sz="2400" b="1" dirty="0">
                <a:solidFill>
                  <a:srgbClr val="000099"/>
                </a:solidFill>
              </a:rPr>
              <a:t>查找键</a:t>
            </a:r>
            <a:r>
              <a:rPr lang="en-US" altLang="en-US" sz="2400" b="1" dirty="0">
                <a:solidFill>
                  <a:srgbClr val="000099"/>
                </a:solidFill>
              </a:rPr>
              <a:t>)</a:t>
            </a:r>
            <a:r>
              <a:rPr lang="en-US" altLang="en-US" sz="2400" dirty="0"/>
              <a:t> - attribute or set of attributes used to look up records in a file.</a:t>
            </a:r>
          </a:p>
          <a:p>
            <a:pPr indent="-360000"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/>
              <a:t>An index file(</a:t>
            </a:r>
            <a:r>
              <a:rPr lang="zh-CN" altLang="en-US" sz="2400" dirty="0"/>
              <a:t>索引文件</a:t>
            </a:r>
            <a:r>
              <a:rPr lang="en-US" altLang="zh-CN" sz="2400" dirty="0"/>
              <a:t>)</a:t>
            </a:r>
            <a:r>
              <a:rPr lang="en-US" altLang="en-US" sz="2400" dirty="0"/>
              <a:t> consists of records (called index entries, </a:t>
            </a:r>
            <a:r>
              <a:rPr lang="zh-CN" altLang="en-US" sz="2400" dirty="0"/>
              <a:t>索引项</a:t>
            </a:r>
            <a:r>
              <a:rPr lang="en-US" altLang="en-US" sz="2400" dirty="0"/>
              <a:t>) of the form</a:t>
            </a:r>
          </a:p>
          <a:p>
            <a:pPr indent="-360000">
              <a:lnSpc>
                <a:spcPct val="150000"/>
              </a:lnSpc>
              <a:spcBef>
                <a:spcPts val="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Index files</a:t>
            </a:r>
            <a:r>
              <a:rPr lang="en-US" altLang="en-US" sz="2400" dirty="0"/>
              <a:t> are typically much smaller than the </a:t>
            </a:r>
            <a:r>
              <a:rPr lang="en-US" altLang="en-US" sz="2400" b="1" dirty="0">
                <a:solidFill>
                  <a:srgbClr val="FF0000"/>
                </a:solidFill>
              </a:rPr>
              <a:t>data files</a:t>
            </a:r>
            <a:r>
              <a:rPr lang="en-US" altLang="en-US" sz="2400" dirty="0"/>
              <a:t>(</a:t>
            </a:r>
            <a:r>
              <a:rPr lang="zh-CN" altLang="en-US" sz="2400" dirty="0"/>
              <a:t>数据文件）</a:t>
            </a:r>
            <a:r>
              <a:rPr lang="en-US" altLang="en-US" sz="2400" dirty="0"/>
              <a:t> </a:t>
            </a:r>
          </a:p>
        </p:txBody>
      </p:sp>
      <p:sp>
        <p:nvSpPr>
          <p:cNvPr id="12292" name="Rectangle 4"/>
          <p:cNvSpPr/>
          <p:nvPr/>
        </p:nvSpPr>
        <p:spPr>
          <a:xfrm>
            <a:off x="4788024" y="4221088"/>
            <a:ext cx="1506538" cy="3841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search-key</a:t>
            </a:r>
          </a:p>
        </p:txBody>
      </p:sp>
      <p:sp>
        <p:nvSpPr>
          <p:cNvPr id="12293" name="Rectangle 5"/>
          <p:cNvSpPr/>
          <p:nvPr/>
        </p:nvSpPr>
        <p:spPr>
          <a:xfrm>
            <a:off x="6262812" y="4219501"/>
            <a:ext cx="1184275" cy="3841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pointer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/>
          </p:cNvSpPr>
          <p:nvPr>
            <p:ph type="title"/>
          </p:nvPr>
        </p:nvSpPr>
        <p:spPr>
          <a:xfrm>
            <a:off x="0" y="-52705"/>
            <a:ext cx="9144000" cy="131191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通用可扩展哈希结构</a:t>
            </a:r>
            <a:r>
              <a:rPr lang="en-US" altLang="zh-CN" dirty="0"/>
              <a:t> </a:t>
            </a:r>
          </a:p>
        </p:txBody>
      </p:sp>
      <p:sp>
        <p:nvSpPr>
          <p:cNvPr id="115715" name="Text Box 3"/>
          <p:cNvSpPr txBox="1"/>
          <p:nvPr/>
        </p:nvSpPr>
        <p:spPr>
          <a:xfrm>
            <a:off x="468313" y="6309519"/>
            <a:ext cx="8064500" cy="3683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In this structure,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</a:t>
            </a:r>
            <a:r>
              <a:rPr lang="en-US" altLang="en-US" sz="1800" baseline="-25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2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=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</a:t>
            </a:r>
            <a:r>
              <a:rPr lang="en-US" altLang="en-US" sz="1800" baseline="-25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3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=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, whereas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</a:t>
            </a:r>
            <a:r>
              <a:rPr lang="en-US" altLang="en-US" sz="1800" baseline="-25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1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= </a:t>
            </a:r>
            <a:r>
              <a:rPr lang="en-US" altLang="en-US" sz="1800" i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i 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– 1</a:t>
            </a:r>
          </a:p>
        </p:txBody>
      </p:sp>
      <p:pic>
        <p:nvPicPr>
          <p:cNvPr id="11571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1471613"/>
            <a:ext cx="5883275" cy="4837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932045" y="1259205"/>
            <a:ext cx="409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General Extendable Hashing Structure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68135" y="2420620"/>
            <a:ext cx="2358390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dirty="0">
                <a:sym typeface="+mn-ea"/>
              </a:rPr>
              <a:t>Each bucket </a:t>
            </a:r>
            <a:r>
              <a:rPr lang="en-US" altLang="en-US" i="1" dirty="0">
                <a:sym typeface="+mn-ea"/>
              </a:rPr>
              <a:t>j</a:t>
            </a:r>
            <a:r>
              <a:rPr lang="en-US" altLang="en-US" dirty="0">
                <a:sym typeface="+mn-ea"/>
              </a:rPr>
              <a:t> stores a value </a:t>
            </a:r>
            <a:r>
              <a:rPr lang="en-US" altLang="en-US" i="1" dirty="0">
                <a:sym typeface="+mn-ea"/>
              </a:rPr>
              <a:t>i</a:t>
            </a:r>
            <a:r>
              <a:rPr lang="en-US" altLang="en-US" i="1" baseline="-25000" dirty="0">
                <a:sym typeface="+mn-ea"/>
              </a:rPr>
              <a:t>j </a:t>
            </a:r>
            <a:r>
              <a:rPr lang="en-US" altLang="en-US" i="1" dirty="0">
                <a:ea typeface="MS PGothic" panose="020B0600070205080204" pitchFamily="34" charset="-128"/>
                <a:sym typeface="+mn-ea"/>
              </a:rPr>
              <a:t> and a</a:t>
            </a:r>
            <a:r>
              <a:rPr lang="en-US" altLang="en-US" dirty="0">
                <a:ea typeface="MS PGothic" panose="020B0600070205080204" pitchFamily="34" charset="-128"/>
                <a:sym typeface="+mn-ea"/>
              </a:rPr>
              <a:t>ll the entries that point to the same bucket have the same values on the first </a:t>
            </a:r>
            <a:r>
              <a:rPr lang="en-US" altLang="en-US" i="1" dirty="0">
                <a:ea typeface="MS PGothic" panose="020B0600070205080204" pitchFamily="34" charset="-128"/>
                <a:sym typeface="+mn-ea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  <a:sym typeface="+mn-ea"/>
              </a:rPr>
              <a:t>j</a:t>
            </a:r>
            <a:r>
              <a:rPr lang="en-US" altLang="en-US" dirty="0">
                <a:ea typeface="MS PGothic" panose="020B0600070205080204" pitchFamily="34" charset="-128"/>
                <a:sym typeface="+mn-ea"/>
              </a:rPr>
              <a:t> bits.</a:t>
            </a:r>
            <a:r>
              <a:rPr lang="en-US" altLang="en-US" i="1" dirty="0">
                <a:ea typeface="MS PGothic" panose="020B0600070205080204" pitchFamily="34" charset="-128"/>
                <a:sym typeface="+mn-ea"/>
              </a:rPr>
              <a:t> 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xfrm>
            <a:off x="35560" y="-317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sym typeface="+mn-ea"/>
              </a:rPr>
              <a:t>查询与插入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>
          <a:xfrm>
            <a:off x="179388" y="1341438"/>
            <a:ext cx="8785225" cy="532765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To locate the bucket containing search-key </a:t>
            </a:r>
            <a:r>
              <a:rPr lang="en-US" altLang="en-US" sz="2400" i="1" dirty="0"/>
              <a:t>K</a:t>
            </a:r>
            <a:r>
              <a:rPr lang="en-US" altLang="en-US" sz="2400" i="1" baseline="-25000" dirty="0"/>
              <a:t>j</a:t>
            </a:r>
            <a:r>
              <a:rPr lang="en-US" altLang="en-US" sz="2400" dirty="0"/>
              <a:t>: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1.	Compute </a:t>
            </a:r>
            <a:r>
              <a:rPr lang="en-US" altLang="en-US" sz="2000" i="1" dirty="0">
                <a:ea typeface="MS PGothic" panose="020B0600070205080204" pitchFamily="34" charset="-128"/>
              </a:rPr>
              <a:t>h(K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2000" i="1" dirty="0">
                <a:ea typeface="MS PGothic" panose="020B0600070205080204" pitchFamily="34" charset="-128"/>
              </a:rPr>
              <a:t>) = X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2.	Use the first 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high order bits of </a:t>
            </a:r>
            <a:r>
              <a:rPr lang="en-US" altLang="en-US" sz="2000" i="1" dirty="0">
                <a:ea typeface="MS PGothic" panose="020B0600070205080204" pitchFamily="34" charset="-128"/>
              </a:rPr>
              <a:t>X</a:t>
            </a:r>
            <a:r>
              <a:rPr lang="en-US" altLang="en-US" sz="2000" dirty="0">
                <a:ea typeface="MS PGothic" panose="020B0600070205080204" pitchFamily="34" charset="-128"/>
              </a:rPr>
              <a:t> as a displacement</a:t>
            </a:r>
            <a:r>
              <a:rPr lang="zh-CN" altLang="en-US" sz="2000" dirty="0">
                <a:ea typeface="MS PGothic" panose="020B0600070205080204" pitchFamily="34" charset="-128"/>
              </a:rPr>
              <a:t>（偏移地址）</a:t>
            </a:r>
            <a:r>
              <a:rPr lang="en-US" altLang="en-US" sz="2000" dirty="0">
                <a:ea typeface="MS PGothic" panose="020B0600070205080204" pitchFamily="34" charset="-128"/>
              </a:rPr>
              <a:t> into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bucket address table, </a:t>
            </a:r>
            <a:r>
              <a:rPr lang="en-US" altLang="en-US" sz="2000" dirty="0">
                <a:ea typeface="MS PGothic" panose="020B0600070205080204" pitchFamily="34" charset="-128"/>
              </a:rPr>
              <a:t>and follow the pointer to appropriate bucket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en-US" sz="2400" dirty="0"/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400" dirty="0"/>
              <a:t>To insert a record with search-key value </a:t>
            </a:r>
            <a:r>
              <a:rPr lang="en-US" altLang="en-US" sz="2400" i="1" dirty="0"/>
              <a:t>K</a:t>
            </a:r>
            <a:r>
              <a:rPr lang="en-US" altLang="en-US" sz="2400" i="1" baseline="-25000" dirty="0"/>
              <a:t>j</a:t>
            </a:r>
            <a:r>
              <a:rPr lang="en-US" altLang="en-US" sz="2400" dirty="0"/>
              <a:t> 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follow same procedure as look-up and locate the bucket, say </a:t>
            </a:r>
            <a:r>
              <a:rPr lang="en-US" altLang="en-US" sz="2000" i="1" dirty="0">
                <a:ea typeface="MS PGothic" panose="020B0600070205080204" pitchFamily="34" charset="-128"/>
              </a:rPr>
              <a:t>j</a:t>
            </a:r>
            <a:r>
              <a:rPr lang="en-US" altLang="en-US" sz="2000" dirty="0">
                <a:ea typeface="MS PGothic" panose="020B0600070205080204" pitchFamily="34" charset="-128"/>
              </a:rPr>
              <a:t>.  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If there is room in the bucket </a:t>
            </a:r>
            <a:r>
              <a:rPr lang="en-US" altLang="en-US" sz="2000" i="1" dirty="0">
                <a:ea typeface="MS PGothic" panose="020B0600070205080204" pitchFamily="34" charset="-128"/>
              </a:rPr>
              <a:t>j</a:t>
            </a:r>
            <a:r>
              <a:rPr lang="en-US" altLang="en-US" sz="2000" dirty="0">
                <a:ea typeface="MS PGothic" panose="020B0600070205080204" pitchFamily="34" charset="-128"/>
              </a:rPr>
              <a:t> insert record in the bucket.  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Else the bucket must be split and insertion re-attempted (</a:t>
            </a:r>
            <a:r>
              <a:rPr lang="zh-CN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见下页</a:t>
            </a:r>
            <a:r>
              <a:rPr lang="en-US" altLang="en-US" sz="2000" dirty="0">
                <a:ea typeface="MS PGothic" panose="020B0600070205080204" pitchFamily="34" charset="-128"/>
              </a:rPr>
              <a:t>)</a:t>
            </a: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rgbClr val="FF0000"/>
                </a:solidFill>
                <a:ea typeface="MS PGothic" panose="020B0600070205080204" pitchFamily="34" charset="-128"/>
              </a:rPr>
              <a:t>Overflow buckets used instead in some cases</a:t>
            </a:r>
          </a:p>
          <a:p>
            <a:pPr>
              <a:buFont typeface="Monotype Sorts" charset="2"/>
              <a:buNone/>
            </a:pPr>
            <a:r>
              <a:rPr lang="en-US" altLang="en-US" sz="2400" dirty="0"/>
              <a:t>		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2700" y="0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4000" dirty="0"/>
              <a:t>分裂算法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760413" y="1584325"/>
            <a:ext cx="7940675" cy="5184775"/>
          </a:xfrm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If </a:t>
            </a:r>
            <a:r>
              <a:rPr lang="en-US" altLang="en-US" sz="2400" i="1" dirty="0"/>
              <a:t>i</a:t>
            </a:r>
            <a:r>
              <a:rPr lang="en-US" altLang="en-US" sz="2400" dirty="0"/>
              <a:t> &gt; </a:t>
            </a:r>
            <a:r>
              <a:rPr lang="en-US" altLang="en-US" sz="2400" i="1" dirty="0"/>
              <a:t>i</a:t>
            </a:r>
            <a:r>
              <a:rPr lang="en-US" altLang="en-US" sz="2400" i="1" baseline="-25000" dirty="0"/>
              <a:t>j</a:t>
            </a:r>
            <a:r>
              <a:rPr lang="en-US" altLang="en-US" sz="2400" dirty="0"/>
              <a:t> (more than one pointer to bucket </a:t>
            </a:r>
            <a:r>
              <a:rPr lang="en-US" altLang="en-US" sz="2400" i="1" dirty="0"/>
              <a:t>j</a:t>
            </a:r>
            <a:r>
              <a:rPr lang="en-US" altLang="en-US" sz="2400" dirty="0"/>
              <a:t>)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dirty="0">
                <a:ea typeface="MS PGothic" panose="020B0600070205080204" pitchFamily="34" charset="-128"/>
              </a:rPr>
              <a:t>allocate a new bucket </a:t>
            </a:r>
            <a:r>
              <a:rPr lang="en-US" altLang="en-US" sz="2000" i="1" dirty="0">
                <a:ea typeface="MS PGothic" panose="020B0600070205080204" pitchFamily="34" charset="-128"/>
              </a:rPr>
              <a:t>z</a:t>
            </a:r>
            <a:r>
              <a:rPr lang="en-US" altLang="en-US" sz="2000" dirty="0">
                <a:ea typeface="MS PGothic" panose="020B0600070205080204" pitchFamily="34" charset="-128"/>
              </a:rPr>
              <a:t>, and set 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2000" i="1" dirty="0">
                <a:ea typeface="MS PGothic" panose="020B0600070205080204" pitchFamily="34" charset="-128"/>
              </a:rPr>
              <a:t> </a:t>
            </a:r>
            <a:r>
              <a:rPr lang="en-US" altLang="en-US" sz="2000" dirty="0">
                <a:ea typeface="MS PGothic" panose="020B0600070205080204" pitchFamily="34" charset="-128"/>
              </a:rPr>
              <a:t>= 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z</a:t>
            </a:r>
            <a:r>
              <a:rPr lang="en-US" altLang="en-US" sz="2000" dirty="0">
                <a:ea typeface="MS PGothic" panose="020B0600070205080204" pitchFamily="34" charset="-128"/>
              </a:rPr>
              <a:t> =  (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i="1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2000" dirty="0">
                <a:ea typeface="MS PGothic" panose="020B0600070205080204" pitchFamily="34" charset="-128"/>
              </a:rPr>
              <a:t> + 1)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dirty="0">
                <a:ea typeface="MS PGothic" panose="020B0600070205080204" pitchFamily="34" charset="-128"/>
              </a:rPr>
              <a:t>Update the second half of </a:t>
            </a:r>
            <a:r>
              <a:rPr lang="en-US" altLang="en-US" sz="2000" b="1" dirty="0">
                <a:solidFill>
                  <a:srgbClr val="FF0000"/>
                </a:solidFill>
                <a:ea typeface="MS PGothic" panose="020B0600070205080204" pitchFamily="34" charset="-128"/>
              </a:rPr>
              <a:t>the bucket address</a:t>
            </a:r>
            <a:r>
              <a:rPr lang="en-US" altLang="en-US" sz="2000" b="1" dirty="0">
                <a:ea typeface="MS PGothic" panose="020B0600070205080204" pitchFamily="34" charset="-128"/>
              </a:rPr>
              <a:t> table </a:t>
            </a:r>
            <a:r>
              <a:rPr lang="en-US" altLang="en-US" sz="2000" dirty="0">
                <a:ea typeface="MS PGothic" panose="020B0600070205080204" pitchFamily="34" charset="-128"/>
              </a:rPr>
              <a:t>entries originally pointing to </a:t>
            </a:r>
            <a:r>
              <a:rPr lang="en-US" altLang="en-US" sz="2000" i="1" dirty="0">
                <a:ea typeface="MS PGothic" panose="020B0600070205080204" pitchFamily="34" charset="-128"/>
              </a:rPr>
              <a:t>j,</a:t>
            </a:r>
            <a:r>
              <a:rPr lang="en-US" altLang="en-US" sz="2000" dirty="0">
                <a:ea typeface="MS PGothic" panose="020B0600070205080204" pitchFamily="34" charset="-128"/>
              </a:rPr>
              <a:t> to point to </a:t>
            </a:r>
            <a:r>
              <a:rPr lang="en-US" altLang="en-US" sz="2000" i="1" dirty="0">
                <a:ea typeface="MS PGothic" panose="020B0600070205080204" pitchFamily="34" charset="-128"/>
              </a:rPr>
              <a:t>z</a:t>
            </a: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dirty="0">
                <a:ea typeface="MS PGothic" panose="020B0600070205080204" pitchFamily="34" charset="-128"/>
              </a:rPr>
              <a:t>remove each record in bucket </a:t>
            </a:r>
            <a:r>
              <a:rPr lang="en-US" altLang="en-US" sz="2000" i="1" dirty="0">
                <a:ea typeface="MS PGothic" panose="020B0600070205080204" pitchFamily="34" charset="-128"/>
              </a:rPr>
              <a:t>j </a:t>
            </a:r>
            <a:r>
              <a:rPr lang="en-US" altLang="en-US" sz="2000" dirty="0">
                <a:ea typeface="MS PGothic" panose="020B0600070205080204" pitchFamily="34" charset="-128"/>
              </a:rPr>
              <a:t>and reinsert (in </a:t>
            </a:r>
            <a:r>
              <a:rPr lang="en-US" altLang="en-US" sz="2000" i="1" dirty="0">
                <a:ea typeface="MS PGothic" panose="020B0600070205080204" pitchFamily="34" charset="-128"/>
              </a:rPr>
              <a:t>j</a:t>
            </a:r>
            <a:r>
              <a:rPr lang="en-US" altLang="en-US" sz="2000" dirty="0">
                <a:ea typeface="MS PGothic" panose="020B0600070205080204" pitchFamily="34" charset="-128"/>
              </a:rPr>
              <a:t> or </a:t>
            </a:r>
            <a:r>
              <a:rPr lang="en-US" altLang="en-US" sz="2000" i="1" dirty="0">
                <a:ea typeface="MS PGothic" panose="020B0600070205080204" pitchFamily="34" charset="-128"/>
              </a:rPr>
              <a:t>z</a:t>
            </a:r>
            <a:r>
              <a:rPr lang="en-US" altLang="en-US" sz="2000" dirty="0">
                <a:ea typeface="MS PGothic" panose="020B0600070205080204" pitchFamily="34" charset="-128"/>
              </a:rPr>
              <a:t>)</a:t>
            </a:r>
            <a:endParaRPr lang="en-US" altLang="en-US" sz="2000" i="1" dirty="0">
              <a:ea typeface="MS PGothic" panose="020B0600070205080204" pitchFamily="34" charset="-128"/>
            </a:endParaRPr>
          </a:p>
          <a:p>
            <a:pPr marL="914400" lvl="1" indent="-4572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2000" dirty="0">
                <a:solidFill>
                  <a:srgbClr val="FF0000"/>
                </a:solidFill>
                <a:ea typeface="MS PGothic" panose="020B0600070205080204" pitchFamily="34" charset="-128"/>
              </a:rPr>
              <a:t>recompute new bucket for</a:t>
            </a:r>
            <a:r>
              <a:rPr lang="en-US" altLang="en-US" sz="2000" dirty="0">
                <a:ea typeface="MS PGothic" panose="020B0600070205080204" pitchFamily="34" charset="-128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ea typeface="MS PGothic" panose="020B0600070205080204" pitchFamily="34" charset="-128"/>
              </a:rPr>
              <a:t>K</a:t>
            </a:r>
            <a:r>
              <a:rPr lang="en-US" altLang="en-US" sz="2000" b="1" i="1" baseline="-25000" dirty="0">
                <a:solidFill>
                  <a:srgbClr val="FF0000"/>
                </a:solidFill>
                <a:ea typeface="MS PGothic" panose="020B0600070205080204" pitchFamily="34" charset="-128"/>
              </a:rPr>
              <a:t>j</a:t>
            </a:r>
            <a:r>
              <a:rPr lang="en-US" altLang="en-US" sz="2000" i="1" dirty="0">
                <a:ea typeface="MS PGothic" panose="020B0600070205080204" pitchFamily="34" charset="-128"/>
              </a:rPr>
              <a:t> </a:t>
            </a:r>
            <a:r>
              <a:rPr lang="en-US" altLang="en-US" sz="2000" dirty="0">
                <a:ea typeface="MS PGothic" panose="020B0600070205080204" pitchFamily="34" charset="-128"/>
              </a:rPr>
              <a:t>and insert record in the bucket (further splitting is required if the bucket is still full)</a:t>
            </a:r>
          </a:p>
          <a:p>
            <a:pPr>
              <a:lnSpc>
                <a:spcPct val="90000"/>
              </a:lnSpc>
              <a:buAutoNum type="circleNumDbPlain"/>
            </a:pPr>
            <a:endParaRPr lang="en-US" altLang="en-US" sz="2400" dirty="0"/>
          </a:p>
        </p:txBody>
      </p:sp>
      <p:sp>
        <p:nvSpPr>
          <p:cNvPr id="119812" name="Text Box 4"/>
          <p:cNvSpPr txBox="1"/>
          <p:nvPr/>
        </p:nvSpPr>
        <p:spPr>
          <a:xfrm>
            <a:off x="539750" y="1125538"/>
            <a:ext cx="7380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To split a bucket </a:t>
            </a:r>
            <a:r>
              <a:rPr lang="en-US" altLang="en-US" sz="1800" b="1" i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j</a:t>
            </a:r>
            <a:r>
              <a:rPr lang="en-US" altLang="en-US" sz="18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 when inserting record with search-key value </a:t>
            </a:r>
            <a:r>
              <a:rPr lang="en-US" altLang="en-US" sz="1800" b="1" i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K</a:t>
            </a:r>
            <a:r>
              <a:rPr lang="en-US" altLang="en-US" sz="1800" b="1" i="1" baseline="-25000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j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46171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2700" y="0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4000" dirty="0"/>
              <a:t>分裂算法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760413" y="1584325"/>
            <a:ext cx="7940675" cy="5184775"/>
          </a:xfrm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If </a:t>
            </a:r>
            <a:r>
              <a:rPr lang="en-US" altLang="en-US" sz="2400" i="1" dirty="0"/>
              <a:t>i = i</a:t>
            </a:r>
            <a:r>
              <a:rPr lang="en-US" altLang="en-US" sz="2400" i="1" baseline="-25000" dirty="0"/>
              <a:t>j</a:t>
            </a:r>
            <a:r>
              <a:rPr lang="en-US" altLang="en-US" sz="2400" i="1" dirty="0"/>
              <a:t> </a:t>
            </a:r>
            <a:r>
              <a:rPr lang="en-US" altLang="en-US" sz="2400" dirty="0"/>
              <a:t>(only one pointer to bucket </a:t>
            </a:r>
            <a:r>
              <a:rPr lang="en-US" altLang="en-US" sz="2400" i="1" dirty="0"/>
              <a:t>j</a:t>
            </a:r>
            <a:r>
              <a:rPr lang="en-US" altLang="en-US" sz="2400" dirty="0"/>
              <a:t>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If </a:t>
            </a:r>
            <a:r>
              <a:rPr lang="en-US" altLang="en-US" sz="2000" i="1" dirty="0">
                <a:ea typeface="MS PGothic" panose="020B0600070205080204" pitchFamily="34" charset="-128"/>
              </a:rPr>
              <a:t>i</a:t>
            </a:r>
            <a:r>
              <a:rPr lang="en-US" altLang="en-US" sz="2000" dirty="0">
                <a:ea typeface="MS PGothic" panose="020B0600070205080204" pitchFamily="34" charset="-128"/>
              </a:rPr>
              <a:t> reaches some limit </a:t>
            </a:r>
            <a:r>
              <a:rPr lang="en-US" altLang="en-US" sz="2000" i="1" dirty="0">
                <a:ea typeface="MS PGothic" panose="020B0600070205080204" pitchFamily="34" charset="-128"/>
              </a:rPr>
              <a:t>b</a:t>
            </a:r>
            <a:r>
              <a:rPr lang="en-US" altLang="en-US" sz="2000" dirty="0">
                <a:ea typeface="MS PGothic" panose="020B0600070205080204" pitchFamily="34" charset="-128"/>
              </a:rPr>
              <a:t>, or too many splits have happened in this insertion, create an overflow bucket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Else</a:t>
            </a:r>
          </a:p>
          <a:p>
            <a:pPr marL="1257300" lvl="2" indent="-3429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ea typeface="MS PGothic" panose="020B0600070205080204" pitchFamily="34" charset="-128"/>
              </a:rPr>
              <a:t>increment </a:t>
            </a:r>
            <a:r>
              <a:rPr lang="en-US" altLang="en-US" sz="1800" i="1" dirty="0">
                <a:ea typeface="MS PGothic" panose="020B0600070205080204" pitchFamily="34" charset="-128"/>
              </a:rPr>
              <a:t>i</a:t>
            </a:r>
            <a:r>
              <a:rPr lang="en-US" altLang="en-US" sz="1800" dirty="0">
                <a:ea typeface="MS PGothic" panose="020B0600070205080204" pitchFamily="34" charset="-128"/>
              </a:rPr>
              <a:t> and double the size of the bucket address table.</a:t>
            </a:r>
          </a:p>
          <a:p>
            <a:pPr marL="1257300" lvl="2" indent="-3429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ea typeface="MS PGothic" panose="020B0600070205080204" pitchFamily="34" charset="-128"/>
              </a:rPr>
              <a:t>replace each entry in the table by two entries that point to the same bucket.</a:t>
            </a:r>
          </a:p>
          <a:p>
            <a:pPr marL="1257300" lvl="2" indent="-342900">
              <a:lnSpc>
                <a:spcPct val="150000"/>
              </a:lnSpc>
              <a:buFont typeface="微软雅黑" panose="020B0503020204020204" pitchFamily="34" charset="-122"/>
              <a:buAutoNum type="circleNumDbPlain"/>
            </a:pPr>
            <a:r>
              <a:rPr lang="en-US" altLang="en-US" sz="1800" dirty="0">
                <a:ea typeface="MS PGothic" panose="020B0600070205080204" pitchFamily="34" charset="-128"/>
              </a:rPr>
              <a:t>recompute new bucket address table entry for </a:t>
            </a:r>
            <a:r>
              <a:rPr lang="en-US" altLang="en-US" sz="1800" i="1" dirty="0">
                <a:ea typeface="MS PGothic" panose="020B0600070205080204" pitchFamily="34" charset="-128"/>
              </a:rPr>
              <a:t>K</a:t>
            </a:r>
            <a:r>
              <a:rPr lang="en-US" altLang="en-US" sz="1800" i="1" baseline="-25000" dirty="0">
                <a:ea typeface="MS PGothic" panose="020B0600070205080204" pitchFamily="34" charset="-128"/>
              </a:rPr>
              <a:t>j</a:t>
            </a:r>
            <a:br>
              <a:rPr lang="en-US" altLang="en-US" sz="1800" dirty="0">
                <a:ea typeface="MS PGothic" panose="020B0600070205080204" pitchFamily="34" charset="-128"/>
              </a:rPr>
            </a:br>
            <a:r>
              <a:rPr lang="en-US" altLang="en-US" sz="1800" dirty="0">
                <a:ea typeface="MS PGothic" panose="020B0600070205080204" pitchFamily="34" charset="-128"/>
              </a:rPr>
              <a:t>Now </a:t>
            </a:r>
            <a:r>
              <a:rPr lang="en-US" altLang="en-US" sz="1800" i="1" dirty="0">
                <a:ea typeface="MS PGothic" panose="020B0600070205080204" pitchFamily="34" charset="-128"/>
              </a:rPr>
              <a:t>i </a:t>
            </a:r>
            <a:r>
              <a:rPr lang="en-US" altLang="en-US" sz="1800" dirty="0">
                <a:ea typeface="MS PGothic" panose="020B0600070205080204" pitchFamily="34" charset="-128"/>
              </a:rPr>
              <a:t>&gt; </a:t>
            </a:r>
            <a:r>
              <a:rPr lang="en-US" altLang="en-US" sz="1800" i="1" dirty="0">
                <a:ea typeface="MS PGothic" panose="020B0600070205080204" pitchFamily="34" charset="-128"/>
              </a:rPr>
              <a:t>i</a:t>
            </a:r>
            <a:r>
              <a:rPr lang="en-US" altLang="en-US" sz="1800" i="1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1800" dirty="0">
                <a:ea typeface="MS PGothic" panose="020B0600070205080204" pitchFamily="34" charset="-128"/>
              </a:rPr>
              <a:t>  so use the first case above.   </a:t>
            </a:r>
          </a:p>
          <a:p>
            <a:pPr>
              <a:lnSpc>
                <a:spcPct val="90000"/>
              </a:lnSpc>
              <a:buAutoNum type="circleNumDbPlain"/>
            </a:pPr>
            <a:endParaRPr lang="en-US" altLang="en-US" sz="2400" dirty="0"/>
          </a:p>
        </p:txBody>
      </p:sp>
      <p:sp>
        <p:nvSpPr>
          <p:cNvPr id="119812" name="Text Box 4"/>
          <p:cNvSpPr txBox="1"/>
          <p:nvPr/>
        </p:nvSpPr>
        <p:spPr>
          <a:xfrm>
            <a:off x="539750" y="1125538"/>
            <a:ext cx="7380288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5000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To split a bucket </a:t>
            </a:r>
            <a:r>
              <a:rPr lang="en-US" altLang="en-US" sz="1800" b="1" i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j</a:t>
            </a:r>
            <a:r>
              <a:rPr lang="en-US" altLang="en-US" sz="1800" b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 when inserting record with search-key value </a:t>
            </a:r>
            <a:r>
              <a:rPr lang="en-US" altLang="en-US" sz="1800" b="1" i="1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K</a:t>
            </a:r>
            <a:r>
              <a:rPr lang="en-US" altLang="en-US" sz="1800" b="1" i="1" baseline="-25000" dirty="0">
                <a:solidFill>
                  <a:srgbClr val="FF0000"/>
                </a:solidFill>
                <a:latin typeface="Helvetica" pitchFamily="34" charset="0"/>
                <a:ea typeface="MS PGothic" panose="020B0600070205080204" pitchFamily="34" charset="-128"/>
              </a:rPr>
              <a:t>j</a:t>
            </a: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: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xfrm>
            <a:off x="0" y="59055"/>
            <a:ext cx="9144000" cy="103124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4000" dirty="0"/>
              <a:t>删除算法</a:t>
            </a:r>
          </a:p>
        </p:txBody>
      </p:sp>
      <p:sp>
        <p:nvSpPr>
          <p:cNvPr id="121859" name="Rectangle 3"/>
          <p:cNvSpPr>
            <a:spLocks noGrp="1"/>
          </p:cNvSpPr>
          <p:nvPr>
            <p:ph idx="1"/>
          </p:nvPr>
        </p:nvSpPr>
        <p:spPr>
          <a:xfrm>
            <a:off x="143669" y="1090295"/>
            <a:ext cx="8856662" cy="4491037"/>
          </a:xfrm>
        </p:spPr>
        <p:txBody>
          <a:bodyPr vert="horz" wrap="square" lIns="91440" tIns="45720" rIns="91440" bIns="45720" anchor="t" anchorCtr="0"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ea typeface="MS PGothic" panose="020B0600070205080204" pitchFamily="34" charset="-128"/>
              </a:rPr>
              <a:t>locate it in its bucket and remove it. 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ea typeface="MS PGothic" panose="020B0600070205080204" pitchFamily="34" charset="-128"/>
              </a:rPr>
              <a:t>The bucket itself can be removed if it becomes empty (with appropriate updates to the bucket address table). 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ea typeface="MS PGothic" panose="020B0600070205080204" pitchFamily="34" charset="-128"/>
              </a:rPr>
              <a:t>Coalescing of buckets can be done (can coalesce only with a “</a:t>
            </a:r>
            <a:r>
              <a:rPr lang="en-US" altLang="en-US" sz="2400" i="1" dirty="0">
                <a:solidFill>
                  <a:schemeClr val="tx2"/>
                </a:solidFill>
                <a:ea typeface="MS PGothic" panose="020B0600070205080204" pitchFamily="34" charset="-128"/>
              </a:rPr>
              <a:t>buddy</a:t>
            </a:r>
            <a:r>
              <a:rPr lang="en-US" altLang="en-US" sz="2400" dirty="0">
                <a:ea typeface="MS PGothic" panose="020B0600070205080204" pitchFamily="34" charset="-128"/>
              </a:rPr>
              <a:t>” bucket having same value of i</a:t>
            </a:r>
            <a:r>
              <a:rPr lang="en-US" altLang="en-US" sz="2000" baseline="-25000" dirty="0">
                <a:ea typeface="MS PGothic" panose="020B0600070205080204" pitchFamily="34" charset="-128"/>
              </a:rPr>
              <a:t>j</a:t>
            </a:r>
            <a:r>
              <a:rPr lang="en-US" altLang="en-US" sz="2400" dirty="0">
                <a:ea typeface="MS PGothic" panose="020B0600070205080204" pitchFamily="34" charset="-128"/>
              </a:rPr>
              <a:t> and same i</a:t>
            </a:r>
            <a:r>
              <a:rPr lang="en-US" altLang="en-US" sz="2400" baseline="-25000" dirty="0">
                <a:ea typeface="MS PGothic" panose="020B0600070205080204" pitchFamily="34" charset="-128"/>
              </a:rPr>
              <a:t>j </a:t>
            </a:r>
            <a:r>
              <a:rPr lang="en-US" altLang="en-US" sz="2400" dirty="0">
                <a:ea typeface="MS PGothic" panose="020B0600070205080204" pitchFamily="34" charset="-128"/>
              </a:rPr>
              <a:t>–1 prefix, if it is present) 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dirty="0">
                <a:ea typeface="MS PGothic" panose="020B0600070205080204" pitchFamily="34" charset="-128"/>
              </a:rPr>
              <a:t>Decreasing bucket address table size is also possible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Note: decreasing bucket address table size is an expensive operation and should be done only if number of buckets becomes much smaller than the size of the table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algn="ctr">
              <a:buClrTx/>
              <a:buSzTx/>
              <a:buFontTx/>
            </a:pPr>
            <a:r>
              <a:rPr lang="zh-CN" altLang="en-US" sz="4000" dirty="0"/>
              <a:t>动态哈希举例</a:t>
            </a:r>
          </a:p>
        </p:txBody>
      </p:sp>
      <p:pic>
        <p:nvPicPr>
          <p:cNvPr id="12390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1773238"/>
            <a:ext cx="8035925" cy="3382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(c1)</a:t>
            </a:r>
          </a:p>
        </p:txBody>
      </p:sp>
      <p:sp>
        <p:nvSpPr>
          <p:cNvPr id="125955" name="Rectangle 3"/>
          <p:cNvSpPr/>
          <p:nvPr/>
        </p:nvSpPr>
        <p:spPr>
          <a:xfrm>
            <a:off x="1108075" y="1482725"/>
            <a:ext cx="40528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16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  Initial  Hash structure</a:t>
            </a:r>
            <a:r>
              <a:rPr lang="en-US" altLang="en-US" sz="1600" b="1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; bucket size = 2</a:t>
            </a:r>
          </a:p>
        </p:txBody>
      </p:sp>
      <p:pic>
        <p:nvPicPr>
          <p:cNvPr id="12595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8" y="2230438"/>
            <a:ext cx="7864475" cy="2193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(c2)</a:t>
            </a:r>
          </a:p>
        </p:txBody>
      </p:sp>
      <p:sp>
        <p:nvSpPr>
          <p:cNvPr id="128003" name="Rectangle 4"/>
          <p:cNvSpPr/>
          <p:nvPr/>
        </p:nvSpPr>
        <p:spPr>
          <a:xfrm>
            <a:off x="204788" y="1393825"/>
            <a:ext cx="87598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18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  </a:t>
            </a: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Hash structure after insertion of “Mozart”, “Srinivasan”, and “Wu” records</a:t>
            </a:r>
          </a:p>
        </p:txBody>
      </p:sp>
      <p:pic>
        <p:nvPicPr>
          <p:cNvPr id="12800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" y="2628900"/>
            <a:ext cx="7513638" cy="2779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(c3)</a:t>
            </a:r>
          </a:p>
        </p:txBody>
      </p:sp>
      <p:sp>
        <p:nvSpPr>
          <p:cNvPr id="130051" name="Rectangle 4"/>
          <p:cNvSpPr/>
          <p:nvPr/>
        </p:nvSpPr>
        <p:spPr>
          <a:xfrm>
            <a:off x="942975" y="1139825"/>
            <a:ext cx="57959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Hash structure after  insertion of Einstein record</a:t>
            </a:r>
          </a:p>
        </p:txBody>
      </p:sp>
      <p:pic>
        <p:nvPicPr>
          <p:cNvPr id="13005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63" y="1633538"/>
            <a:ext cx="7516812" cy="4324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(c4)</a:t>
            </a:r>
          </a:p>
        </p:txBody>
      </p:sp>
      <p:sp>
        <p:nvSpPr>
          <p:cNvPr id="132099" name="Rectangle 4"/>
          <p:cNvSpPr/>
          <p:nvPr/>
        </p:nvSpPr>
        <p:spPr>
          <a:xfrm>
            <a:off x="1108075" y="1160463"/>
            <a:ext cx="692467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Hash structure after  insertion of Gold and El Said records</a:t>
            </a:r>
          </a:p>
        </p:txBody>
      </p:sp>
      <p:pic>
        <p:nvPicPr>
          <p:cNvPr id="132100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3" y="1517650"/>
            <a:ext cx="6175375" cy="488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顺序索引与哈希索引</a:t>
            </a: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>
          <a:xfrm>
            <a:off x="323528" y="1249680"/>
            <a:ext cx="8568952" cy="5638165"/>
          </a:xfrm>
        </p:spPr>
        <p:txBody>
          <a:bodyPr vert="horz" wrap="square" lIns="91440" tIns="45720" rIns="91440" bIns="45720" anchor="t" anchorCtr="0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400" b="1" dirty="0">
                <a:ea typeface="MS PGothic" panose="020B0600070205080204" pitchFamily="34" charset="-128"/>
              </a:rPr>
              <a:t>Ordered indices</a:t>
            </a:r>
          </a:p>
          <a:p>
            <a:pPr marL="857250" lvl="1" indent="-457200">
              <a:lnSpc>
                <a:spcPct val="200000"/>
              </a:lnSpc>
            </a:pPr>
            <a:r>
              <a:rPr lang="en-US" altLang="en-US" sz="2000" b="1" dirty="0">
                <a:ea typeface="MS PGothic" panose="020B0600070205080204" pitchFamily="34" charset="-128"/>
              </a:rPr>
              <a:t> search keys are stored in sorted order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en-US" sz="2400" b="1" dirty="0">
                <a:ea typeface="MS PGothic" panose="020B0600070205080204" pitchFamily="34" charset="-128"/>
              </a:rPr>
              <a:t>Hash indices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marL="857250" lvl="1" indent="-457200">
              <a:lnSpc>
                <a:spcPct val="200000"/>
              </a:lnSpc>
            </a:pPr>
            <a:r>
              <a:rPr lang="en-US" altLang="en-US" sz="2000" b="1" dirty="0">
                <a:ea typeface="MS PGothic" panose="020B0600070205080204" pitchFamily="34" charset="-128"/>
              </a:rPr>
              <a:t>search keys are distributed uniformly across “buckets” using a “hash function”</a:t>
            </a:r>
          </a:p>
        </p:txBody>
      </p:sp>
    </p:spTree>
    <p:extLst>
      <p:ext uri="{BB962C8B-B14F-4D97-AF65-F5344CB8AC3E}">
        <p14:creationId xmlns:p14="http://schemas.microsoft.com/office/powerpoint/2010/main" val="3411910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(c5)</a:t>
            </a:r>
          </a:p>
        </p:txBody>
      </p:sp>
      <p:sp>
        <p:nvSpPr>
          <p:cNvPr id="134147" name="Rectangle 4"/>
          <p:cNvSpPr/>
          <p:nvPr/>
        </p:nvSpPr>
        <p:spPr>
          <a:xfrm>
            <a:off x="1042988" y="1096963"/>
            <a:ext cx="560863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    Hash structure after  insertion of Katz record</a:t>
            </a:r>
          </a:p>
        </p:txBody>
      </p:sp>
      <p:pic>
        <p:nvPicPr>
          <p:cNvPr id="13414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88" y="1493838"/>
            <a:ext cx="5384800" cy="5248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(c6)</a:t>
            </a:r>
          </a:p>
        </p:txBody>
      </p:sp>
      <p:pic>
        <p:nvPicPr>
          <p:cNvPr id="13619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206500"/>
            <a:ext cx="8283575" cy="5678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196" name="Text Box 4"/>
          <p:cNvSpPr txBox="1"/>
          <p:nvPr/>
        </p:nvSpPr>
        <p:spPr>
          <a:xfrm>
            <a:off x="6183313" y="1416050"/>
            <a:ext cx="2593975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And after insertion of 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eleven records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Example (c7)</a:t>
            </a:r>
          </a:p>
        </p:txBody>
      </p:sp>
      <p:pic>
        <p:nvPicPr>
          <p:cNvPr id="13824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8" y="1069975"/>
            <a:ext cx="7088187" cy="578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244" name="Text Box 4"/>
          <p:cNvSpPr txBox="1"/>
          <p:nvPr/>
        </p:nvSpPr>
        <p:spPr>
          <a:xfrm>
            <a:off x="6003925" y="1400175"/>
            <a:ext cx="2779713" cy="1006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5800B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5800B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5800B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5800B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800B0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And after insertion of 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Kim record in previous 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rPr>
              <a:t>hash structure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3600" dirty="0"/>
              <a:t>可扩展哈希的讨论</a:t>
            </a:r>
          </a:p>
        </p:txBody>
      </p:sp>
      <p:sp>
        <p:nvSpPr>
          <p:cNvPr id="140291" name="Rectangle 3"/>
          <p:cNvSpPr>
            <a:spLocks noGrp="1"/>
          </p:cNvSpPr>
          <p:nvPr>
            <p:ph idx="1"/>
          </p:nvPr>
        </p:nvSpPr>
        <p:spPr>
          <a:xfrm>
            <a:off x="0" y="1258888"/>
            <a:ext cx="9144000" cy="5338762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Benefits of extendable hashing: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Hash performance does not degrade with growth of 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Minimal space overhead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Disadvantages of extendable hashing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Extra level of indirection to find desired record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Bucket address table may itself become very big (larger than memory)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Cannot allocate very large contiguous areas on disk either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Solution: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structure to locate desired record in bucket address table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pitchFamily="34" charset="-128"/>
              </a:rPr>
              <a:t>Changing size of bucket address table is an expensive operation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 Contents</a:t>
            </a:r>
          </a:p>
        </p:txBody>
      </p:sp>
      <p:sp>
        <p:nvSpPr>
          <p:cNvPr id="142339" name="Rectangle 3"/>
          <p:cNvSpPr>
            <a:spLocks noGrp="1"/>
          </p:cNvSpPr>
          <p:nvPr>
            <p:ph idx="1"/>
          </p:nvPr>
        </p:nvSpPr>
        <p:spPr>
          <a:xfrm>
            <a:off x="323850" y="1412875"/>
            <a:ext cx="8686800" cy="4525963"/>
          </a:xfrm>
        </p:spPr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  <a:p>
            <a:pPr>
              <a:buFont typeface="Helvetica" pitchFamily="34" charset="0"/>
              <a:buAutoNum type="arabicPeriod"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xfrm>
            <a:off x="0" y="3175"/>
            <a:ext cx="9144000" cy="1139825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sz="3600" dirty="0"/>
              <a:t>顺序索引与哈希索引</a:t>
            </a:r>
            <a:endParaRPr lang="zh-CN" altLang="en-US" sz="2800" dirty="0"/>
          </a:p>
        </p:txBody>
      </p:sp>
      <p:sp>
        <p:nvSpPr>
          <p:cNvPr id="144387" name="Rectangle 3"/>
          <p:cNvSpPr>
            <a:spLocks noGrp="1"/>
          </p:cNvSpPr>
          <p:nvPr>
            <p:ph idx="1"/>
          </p:nvPr>
        </p:nvSpPr>
        <p:spPr>
          <a:xfrm>
            <a:off x="179388" y="1262063"/>
            <a:ext cx="8785225" cy="4903787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Cost of periodic re-organization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Relative frequency of insertions and deletions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Is it desirable to optimize average access time at the expense of worst-case access time?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Expected type of queries: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Hashing is generally better at retrieving records having a specified value of the key.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If range queries are common, ordered indices are to be preferred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In practice: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PostgreSQL supports hash indices, but discourages use due to poor performance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Oracle supports static hash organization, but not hash indices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ea typeface="MS PGothic" panose="020B0600070205080204" pitchFamily="34" charset="-128"/>
              </a:rPr>
              <a:t>SQLServer supports only B</a:t>
            </a:r>
            <a:r>
              <a:rPr lang="en-US" altLang="en-US" sz="2000" baseline="30000" dirty="0">
                <a:ea typeface="MS PGothic" panose="020B0600070205080204" pitchFamily="34" charset="-128"/>
              </a:rPr>
              <a:t>+</a:t>
            </a:r>
            <a:r>
              <a:rPr lang="en-US" altLang="en-US" sz="2000" dirty="0">
                <a:ea typeface="MS PGothic" panose="020B0600070205080204" pitchFamily="34" charset="-128"/>
              </a:rPr>
              <a:t>-trees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4643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  <a:p>
            <a:pPr>
              <a:buFont typeface="Helvetica" pitchFamily="34" charset="0"/>
              <a:buAutoNum type="arabicPeriod"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位图索引</a:t>
            </a:r>
          </a:p>
        </p:txBody>
      </p:sp>
      <p:sp>
        <p:nvSpPr>
          <p:cNvPr id="148483" name="Rectangle 3"/>
          <p:cNvSpPr>
            <a:spLocks noGrp="1"/>
          </p:cNvSpPr>
          <p:nvPr>
            <p:ph idx="1"/>
          </p:nvPr>
        </p:nvSpPr>
        <p:spPr>
          <a:xfrm>
            <a:off x="250825" y="1268413"/>
            <a:ext cx="8435975" cy="5040312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/>
              <a:t>Bitmap indices are a special type of index designed </a:t>
            </a:r>
            <a:r>
              <a:rPr lang="en-US" altLang="en-US" sz="2000" dirty="0">
                <a:solidFill>
                  <a:srgbClr val="FF0000"/>
                </a:solidFill>
              </a:rPr>
              <a:t>for efficient querying on multiple keys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000" b="1" dirty="0">
                <a:solidFill>
                  <a:srgbClr val="FF0000"/>
                </a:solidFill>
              </a:rPr>
              <a:t>Records in a relation are assumed to be numbered sequentially </a:t>
            </a:r>
            <a:r>
              <a:rPr lang="en-US" altLang="en-US" sz="2000" dirty="0"/>
              <a:t>from, say, 0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Given a number </a:t>
            </a:r>
            <a:r>
              <a:rPr lang="en-US" altLang="en-US" sz="2000" i="1" dirty="0">
                <a:ea typeface="MS PGothic" panose="020B0600070205080204" pitchFamily="34" charset="-128"/>
              </a:rPr>
              <a:t>n</a:t>
            </a:r>
            <a:r>
              <a:rPr lang="en-US" altLang="en-US" sz="2000" dirty="0">
                <a:ea typeface="MS PGothic" panose="020B0600070205080204" pitchFamily="34" charset="-128"/>
              </a:rPr>
              <a:t> it must be easy to retrieve record </a:t>
            </a:r>
            <a:r>
              <a:rPr lang="en-US" altLang="en-US" sz="2000" i="1" dirty="0">
                <a:ea typeface="MS PGothic" panose="020B0600070205080204" pitchFamily="34" charset="-128"/>
              </a:rPr>
              <a:t>n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Particularly easy if records are of fixed size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/>
              <a:t>Applicable on attributes that take on a relatively small number of distinct values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E.g. gender, country, state, …</a:t>
            </a:r>
          </a:p>
          <a:p>
            <a:pPr lvl="1"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>
                <a:ea typeface="MS PGothic" panose="020B0600070205080204" pitchFamily="34" charset="-128"/>
              </a:rPr>
              <a:t>E.g. income-level (income broken up into a small number of  levels such as 0-9999, 10000-19999, 20000-50000, 50000- infinity)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en-US" sz="2000" dirty="0"/>
              <a:t>A bitmap is simply an array of bits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位图索引举例</a:t>
            </a:r>
          </a:p>
        </p:txBody>
      </p:sp>
      <p:sp>
        <p:nvSpPr>
          <p:cNvPr id="150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en-US" sz="1800" b="1" dirty="0">
                <a:solidFill>
                  <a:srgbClr val="FF0000"/>
                </a:solidFill>
              </a:rPr>
              <a:t>In its simplest form a bitmap index on an attribute has a bitmap for each value of the attribute</a:t>
            </a:r>
          </a:p>
          <a:p>
            <a:pPr lvl="1"/>
            <a:r>
              <a:rPr lang="en-US" altLang="en-US" sz="1600" dirty="0">
                <a:ea typeface="MS PGothic" panose="020B0600070205080204" pitchFamily="34" charset="-128"/>
              </a:rPr>
              <a:t>Bitmap has as many bits as records</a:t>
            </a:r>
          </a:p>
          <a:p>
            <a:pPr lvl="1"/>
            <a:r>
              <a:rPr lang="en-US" altLang="en-US" sz="1600" dirty="0">
                <a:ea typeface="MS PGothic" panose="020B0600070205080204" pitchFamily="34" charset="-128"/>
              </a:rPr>
              <a:t>In a bitmap for value v, the bit for a record is 1 if the record has the value v for the attribute, and is 0 otherwise</a:t>
            </a:r>
          </a:p>
        </p:txBody>
      </p:sp>
      <p:pic>
        <p:nvPicPr>
          <p:cNvPr id="15053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" y="2921000"/>
            <a:ext cx="8059738" cy="3529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位图索引查询</a:t>
            </a:r>
          </a:p>
        </p:txBody>
      </p:sp>
      <p:sp>
        <p:nvSpPr>
          <p:cNvPr id="152579" name="Rectangle 3"/>
          <p:cNvSpPr>
            <a:spLocks noGrp="1"/>
          </p:cNvSpPr>
          <p:nvPr>
            <p:ph idx="1"/>
          </p:nvPr>
        </p:nvSpPr>
        <p:spPr>
          <a:xfrm>
            <a:off x="73025" y="1193800"/>
            <a:ext cx="8820150" cy="5259388"/>
          </a:xfrm>
        </p:spPr>
        <p:txBody>
          <a:bodyPr vert="horz" wrap="square" lIns="91440" tIns="45720" rIns="91440" bIns="45720" anchor="t" anchorCtr="0"/>
          <a:lstStyle/>
          <a:p>
            <a:pPr marL="381000" indent="-381000"/>
            <a:r>
              <a:rPr lang="en-US" altLang="en-US" sz="2400" dirty="0"/>
              <a:t>Bitmap indices are useful </a:t>
            </a:r>
            <a:r>
              <a:rPr lang="en-US" altLang="en-US" sz="2400" b="1" dirty="0"/>
              <a:t>for queries on multiple attributes 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not particularly useful for single attribute queries</a:t>
            </a:r>
          </a:p>
          <a:p>
            <a:pPr marL="381000" indent="-381000"/>
            <a:r>
              <a:rPr lang="en-US" altLang="en-US" sz="2400" dirty="0"/>
              <a:t>Queries are answered using bitmap operations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Intersection (and)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Union (or)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Complementation (not) </a:t>
            </a:r>
          </a:p>
          <a:p>
            <a:pPr marL="381000" indent="-381000"/>
            <a:r>
              <a:rPr lang="en-US" altLang="en-US" sz="2400" dirty="0"/>
              <a:t>Each operation takes two bitmaps of the same size and applies the operation on corresponding bits to get the result bitmap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E.g.   100110  AND 110011 = 100010</a:t>
            </a:r>
          </a:p>
          <a:p>
            <a:pPr marL="800100" lvl="1" indent="-342900">
              <a:buFont typeface="Monotype Sorts" charset="2"/>
              <a:buNone/>
            </a:pPr>
            <a:r>
              <a:rPr lang="en-US" altLang="en-US" sz="2000" dirty="0">
                <a:ea typeface="MS PGothic" panose="020B0600070205080204" pitchFamily="34" charset="-128"/>
              </a:rPr>
              <a:t>                            OR  110011 = 110111</a:t>
            </a:r>
            <a:br>
              <a:rPr lang="en-US" altLang="en-US" sz="2000" dirty="0">
                <a:ea typeface="MS PGothic" panose="020B0600070205080204" pitchFamily="34" charset="-128"/>
              </a:rPr>
            </a:br>
            <a:r>
              <a:rPr lang="en-US" altLang="en-US" sz="2000" dirty="0">
                <a:ea typeface="MS PGothic" panose="020B0600070205080204" pitchFamily="34" charset="-128"/>
              </a:rPr>
              <a:t>                       NOT 100110  = 011001</a:t>
            </a:r>
          </a:p>
          <a:p>
            <a:pPr marL="800100" lvl="1" indent="-342900"/>
            <a:r>
              <a:rPr lang="en-US" altLang="en-US" sz="2000" dirty="0">
                <a:ea typeface="MS PGothic" panose="020B0600070205080204" pitchFamily="34" charset="-128"/>
              </a:rPr>
              <a:t>Males with income level L1:   10010 AND 10100 = 10000</a:t>
            </a:r>
          </a:p>
          <a:p>
            <a:pPr marL="1200150" lvl="2" indent="-342900"/>
            <a:r>
              <a:rPr lang="en-US" altLang="en-US" sz="1800" dirty="0">
                <a:ea typeface="MS PGothic" panose="020B0600070205080204" pitchFamily="34" charset="-128"/>
              </a:rPr>
              <a:t>Can then retrieve required tuples.</a:t>
            </a:r>
          </a:p>
          <a:p>
            <a:pPr marL="1200150" lvl="2" indent="-342900"/>
            <a:r>
              <a:rPr lang="en-US" altLang="en-US" sz="1800" dirty="0">
                <a:ea typeface="MS PGothic" panose="020B0600070205080204" pitchFamily="34" charset="-128"/>
              </a:rPr>
              <a:t>Counting number of matching tuples is even faster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索引评价指标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Access types</a:t>
            </a: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supported efficiently.  E.g.,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records with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a specified value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in the attribute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or records with an attribute value falling in a specified 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range of values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</a:rPr>
              <a:t>Access time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</a:rPr>
              <a:t>Insertion time</a:t>
            </a:r>
          </a:p>
          <a:p>
            <a:pPr marL="914400" marR="0" lvl="1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</a:rPr>
              <a:t>Deletion time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Space</a:t>
            </a: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800B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overhead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位图索引的操作</a:t>
            </a:r>
          </a:p>
        </p:txBody>
      </p:sp>
      <p:sp>
        <p:nvSpPr>
          <p:cNvPr id="154627" name="Rectangle 3"/>
          <p:cNvSpPr>
            <a:spLocks noGrp="1"/>
          </p:cNvSpPr>
          <p:nvPr>
            <p:ph idx="1"/>
          </p:nvPr>
        </p:nvSpPr>
        <p:spPr>
          <a:xfrm>
            <a:off x="323850" y="1341438"/>
            <a:ext cx="8631238" cy="487680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en-US" sz="2400" dirty="0"/>
              <a:t>Bitmap indices generally very small compared with relation size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E.g. if record is 100 bytes, space for a single bitmap is 1/800 of space used by relation.  </a:t>
            </a:r>
          </a:p>
          <a:p>
            <a:pPr lvl="2"/>
            <a:r>
              <a:rPr lang="en-US" altLang="en-US" sz="1800" dirty="0">
                <a:ea typeface="MS PGothic" panose="020B0600070205080204" pitchFamily="34" charset="-128"/>
              </a:rPr>
              <a:t>If number of distinct attribute values is 8, bitmap is only 1% of relation size</a:t>
            </a:r>
          </a:p>
          <a:p>
            <a:r>
              <a:rPr lang="en-US" altLang="en-US" sz="2400" dirty="0"/>
              <a:t>Deletion needs to be handled properly</a:t>
            </a:r>
          </a:p>
          <a:p>
            <a:pPr lvl="1"/>
            <a:r>
              <a:rPr lang="en-US" altLang="en-US" sz="2000" b="1" dirty="0">
                <a:solidFill>
                  <a:srgbClr val="3366CC"/>
                </a:solidFill>
                <a:ea typeface="MS PGothic" panose="020B0600070205080204" pitchFamily="34" charset="-128"/>
              </a:rPr>
              <a:t>Existence bitmap</a:t>
            </a:r>
            <a:r>
              <a:rPr lang="en-US" altLang="en-US" sz="2000" dirty="0">
                <a:solidFill>
                  <a:schemeClr val="tx2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sz="2000" dirty="0">
                <a:ea typeface="MS PGothic" panose="020B0600070205080204" pitchFamily="34" charset="-128"/>
              </a:rPr>
              <a:t>to note if there is a valid record at a record location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Needed for complementation</a:t>
            </a:r>
          </a:p>
          <a:p>
            <a:pPr lvl="2"/>
            <a:r>
              <a:rPr lang="en-US" altLang="en-US" sz="1800" dirty="0">
                <a:ea typeface="MS PGothic" panose="020B0600070205080204" pitchFamily="34" charset="-128"/>
              </a:rPr>
              <a:t>not(</a:t>
            </a:r>
            <a:r>
              <a:rPr lang="en-US" altLang="en-US" sz="1800" i="1" dirty="0">
                <a:ea typeface="MS PGothic" panose="020B0600070205080204" pitchFamily="34" charset="-128"/>
              </a:rPr>
              <a:t>A=v</a:t>
            </a:r>
            <a:r>
              <a:rPr lang="en-US" altLang="en-US" sz="1800" dirty="0">
                <a:ea typeface="MS PGothic" panose="020B0600070205080204" pitchFamily="34" charset="-128"/>
              </a:rPr>
              <a:t>):      </a:t>
            </a:r>
            <a:r>
              <a:rPr lang="en-US" altLang="en-US" sz="1800" i="1" dirty="0">
                <a:ea typeface="MS PGothic" panose="020B0600070205080204" pitchFamily="34" charset="-128"/>
              </a:rPr>
              <a:t>(NOT bitmap-A-v) AND ExistenceBitmap</a:t>
            </a:r>
          </a:p>
          <a:p>
            <a:r>
              <a:rPr lang="en-US" altLang="en-US" sz="2400" dirty="0"/>
              <a:t>Should keep bitmaps for all values, even null value</a:t>
            </a: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To correctly handle SQL null semantics for  NOT(</a:t>
            </a:r>
            <a:r>
              <a:rPr lang="en-US" altLang="en-US" sz="2000" i="1" dirty="0">
                <a:ea typeface="MS PGothic" panose="020B0600070205080204" pitchFamily="34" charset="-128"/>
              </a:rPr>
              <a:t>A=v</a:t>
            </a:r>
            <a:r>
              <a:rPr lang="en-US" altLang="en-US" sz="2000" dirty="0">
                <a:ea typeface="MS PGothic" panose="020B0600070205080204" pitchFamily="34" charset="-128"/>
              </a:rPr>
              <a:t>):</a:t>
            </a:r>
          </a:p>
          <a:p>
            <a:pPr lvl="2"/>
            <a:r>
              <a:rPr lang="en-US" altLang="en-US" sz="1800" dirty="0">
                <a:ea typeface="MS PGothic" panose="020B0600070205080204" pitchFamily="34" charset="-128"/>
              </a:rPr>
              <a:t> intersect above result with  (NOT </a:t>
            </a:r>
            <a:r>
              <a:rPr lang="en-US" altLang="en-US" sz="1800" i="1" dirty="0">
                <a:ea typeface="MS PGothic" panose="020B0600070205080204" pitchFamily="34" charset="-128"/>
              </a:rPr>
              <a:t>bitmap-A-Null</a:t>
            </a:r>
            <a:r>
              <a:rPr lang="en-US" altLang="en-US" sz="1800" dirty="0">
                <a:ea typeface="MS PGothic" panose="020B0600070205080204" pitchFamily="34" charset="-128"/>
              </a:rPr>
              <a:t>)</a:t>
            </a:r>
          </a:p>
          <a:p>
            <a:pPr lvl="1"/>
            <a:endParaRPr lang="en-US" altLang="en-US" sz="2000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566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Index Definition in SQL</a:t>
            </a:r>
          </a:p>
          <a:p>
            <a:pPr>
              <a:buFont typeface="Helvetica" pitchFamily="34" charset="0"/>
              <a:buAutoNum type="arabicPeriod"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SQL</a:t>
            </a:r>
            <a:r>
              <a:rPr lang="zh-CN" altLang="en-US" dirty="0"/>
              <a:t>索引语句</a:t>
            </a: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34925" y="1259205"/>
            <a:ext cx="9109075" cy="5601970"/>
          </a:xfrm>
        </p:spPr>
        <p:txBody>
          <a:bodyPr vert="horz" wrap="square" lIns="91440" tIns="45720" rIns="91440" bIns="45720" anchor="t" anchorCtr="0"/>
          <a:lstStyle/>
          <a:p>
            <a:pPr defTabSz="914400">
              <a:lnSpc>
                <a:spcPct val="150000"/>
              </a:lnSpc>
              <a:spcBef>
                <a:spcPts val="0"/>
              </a:spcBef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400" b="1" dirty="0">
                <a:solidFill>
                  <a:srgbClr val="FF0000"/>
                </a:solidFill>
              </a:rPr>
              <a:t>Create an index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buFont typeface="Monotype Sorts" charset="2"/>
              <a:buNone/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		</a:t>
            </a:r>
            <a:r>
              <a:rPr lang="en-US" altLang="en-US" sz="2000" b="1" dirty="0">
                <a:ea typeface="MS PGothic" panose="020B0600070205080204" pitchFamily="34" charset="-128"/>
              </a:rPr>
              <a:t>create index</a:t>
            </a:r>
            <a:r>
              <a:rPr lang="en-US" altLang="en-US" sz="2000" dirty="0">
                <a:ea typeface="MS PGothic" panose="020B0600070205080204" pitchFamily="34" charset="-128"/>
              </a:rPr>
              <a:t> &lt;index-name&gt; </a:t>
            </a:r>
            <a:r>
              <a:rPr lang="en-US" altLang="en-US" sz="2000" b="1" dirty="0">
                <a:ea typeface="MS PGothic" panose="020B0600070205080204" pitchFamily="34" charset="-128"/>
              </a:rPr>
              <a:t>on</a:t>
            </a:r>
            <a:r>
              <a:rPr lang="en-US" altLang="en-US" sz="2000" dirty="0">
                <a:ea typeface="MS PGothic" panose="020B0600070205080204" pitchFamily="34" charset="-128"/>
              </a:rPr>
              <a:t> &lt;relation-name&gt;</a:t>
            </a:r>
            <a:br>
              <a:rPr lang="en-US" altLang="en-US" sz="2000" dirty="0">
                <a:ea typeface="MS PGothic" panose="020B0600070205080204" pitchFamily="34" charset="-128"/>
              </a:rPr>
            </a:br>
            <a:r>
              <a:rPr lang="en-US" altLang="en-US" sz="2000" dirty="0">
                <a:ea typeface="MS PGothic" panose="020B0600070205080204" pitchFamily="34" charset="-128"/>
              </a:rPr>
              <a:t>			(&lt;attribute-list&gt;)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buFont typeface="Monotype Sorts" charset="2"/>
              <a:buNone/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E.g.:  </a:t>
            </a:r>
            <a:r>
              <a:rPr lang="en-US" altLang="en-US" sz="2000" b="1" dirty="0">
                <a:ea typeface="MS PGothic" panose="020B0600070205080204" pitchFamily="34" charset="-128"/>
              </a:rPr>
              <a:t>create index </a:t>
            </a:r>
            <a:r>
              <a:rPr lang="en-US" altLang="en-US" sz="2000" i="1" dirty="0">
                <a:ea typeface="MS PGothic" panose="020B0600070205080204" pitchFamily="34" charset="-128"/>
              </a:rPr>
              <a:t> b-index </a:t>
            </a:r>
            <a:r>
              <a:rPr lang="en-US" altLang="en-US" sz="2000" b="1" dirty="0">
                <a:ea typeface="MS PGothic" panose="020B0600070205080204" pitchFamily="34" charset="-128"/>
              </a:rPr>
              <a:t>on</a:t>
            </a:r>
            <a:r>
              <a:rPr lang="en-US" altLang="en-US" sz="2000" i="1" dirty="0">
                <a:ea typeface="MS PGothic" panose="020B0600070205080204" pitchFamily="34" charset="-128"/>
              </a:rPr>
              <a:t> branch(</a:t>
            </a:r>
            <a:r>
              <a:rPr lang="en-US" altLang="en-US" sz="2000" i="1" dirty="0" err="1">
                <a:ea typeface="MS PGothic" panose="020B0600070205080204" pitchFamily="34" charset="-128"/>
              </a:rPr>
              <a:t>branch_name</a:t>
            </a:r>
            <a:r>
              <a:rPr lang="en-US" altLang="en-US" sz="2000" i="1" dirty="0">
                <a:ea typeface="MS PGothic" panose="020B0600070205080204" pitchFamily="34" charset="-128"/>
              </a:rPr>
              <a:t>)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buFont typeface="Monotype Sorts" charset="2"/>
              <a:buNone/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endParaRPr lang="en-US" altLang="en-US" sz="2000" dirty="0">
              <a:ea typeface="MS PGothic" panose="020B0600070205080204" pitchFamily="34" charset="-128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400" dirty="0"/>
              <a:t>Use </a:t>
            </a:r>
            <a:r>
              <a:rPr lang="en-US" altLang="en-US" sz="2400" b="1" dirty="0"/>
              <a:t>create unique index</a:t>
            </a:r>
            <a:r>
              <a:rPr lang="en-US" altLang="en-US" sz="2400" dirty="0"/>
              <a:t> to indirectly specify and enforce the condition that the search key is a candidate key.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Not really required if SQL </a:t>
            </a:r>
            <a:r>
              <a:rPr lang="en-US" altLang="en-US" sz="2000" b="1" dirty="0">
                <a:ea typeface="MS PGothic" panose="020B0600070205080204" pitchFamily="34" charset="-128"/>
              </a:rPr>
              <a:t>unique</a:t>
            </a:r>
            <a:r>
              <a:rPr lang="en-US" altLang="en-US" sz="2000" dirty="0">
                <a:ea typeface="MS PGothic" panose="020B0600070205080204" pitchFamily="34" charset="-128"/>
              </a:rPr>
              <a:t> integrity constraint is supported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SQL</a:t>
            </a:r>
            <a:r>
              <a:rPr lang="zh-CN" altLang="en-US" dirty="0"/>
              <a:t>索引语句</a:t>
            </a: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395536" y="1259205"/>
            <a:ext cx="8496944" cy="5601970"/>
          </a:xfrm>
        </p:spPr>
        <p:txBody>
          <a:bodyPr vert="horz" wrap="square" lIns="91440" tIns="45720" rIns="91440" bIns="45720" anchor="t" anchorCtr="0"/>
          <a:lstStyle/>
          <a:p>
            <a:pPr defTabSz="914400">
              <a:lnSpc>
                <a:spcPct val="150000"/>
              </a:lnSpc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400" dirty="0"/>
              <a:t>Most database systems allow specification of type of index</a:t>
            </a:r>
            <a:r>
              <a:rPr lang="zh-CN" altLang="en-US" sz="2400" dirty="0"/>
              <a:t>，</a:t>
            </a:r>
            <a:r>
              <a:rPr lang="en-US" altLang="zh-CN" sz="2400" dirty="0"/>
              <a:t>such as B+-tree or hashing.</a:t>
            </a:r>
            <a:r>
              <a:rPr lang="en-US" altLang="en-US" sz="2400" dirty="0"/>
              <a:t> </a:t>
            </a:r>
          </a:p>
          <a:p>
            <a:pPr defTabSz="914400">
              <a:lnSpc>
                <a:spcPct val="150000"/>
              </a:lnSpc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zh-CN" sz="2400" dirty="0"/>
              <a:t>Some database systems also permit one of the indices on a relation to be declared to be clustered; the system then stores the relation sorted by the search-key of the clustered index</a:t>
            </a:r>
            <a:endParaRPr lang="en-US" altLang="en-US" sz="2400" dirty="0"/>
          </a:p>
          <a:p>
            <a:pPr defTabSz="914400">
              <a:lnSpc>
                <a:spcPct val="150000"/>
              </a:lnSpc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400" b="1" dirty="0">
                <a:solidFill>
                  <a:srgbClr val="FF0000"/>
                </a:solidFill>
              </a:rPr>
              <a:t>To drop an index </a:t>
            </a:r>
          </a:p>
          <a:p>
            <a:pPr lvl="1" defTabSz="914400">
              <a:lnSpc>
                <a:spcPct val="150000"/>
              </a:lnSpc>
              <a:buFont typeface="Monotype Sorts" charset="2"/>
              <a:buNone/>
              <a:tabLst>
                <a:tab pos="1313180" algn="l"/>
                <a:tab pos="2120900" algn="l"/>
                <a:tab pos="4575175" algn="l"/>
                <a:tab pos="4978400" algn="l"/>
              </a:tabLst>
            </a:pPr>
            <a:r>
              <a:rPr lang="en-US" altLang="en-US" sz="2000" dirty="0">
                <a:ea typeface="MS PGothic" panose="020B0600070205080204" pitchFamily="34" charset="-128"/>
              </a:rPr>
              <a:t>			</a:t>
            </a:r>
            <a:r>
              <a:rPr lang="en-US" altLang="en-US" sz="2000" b="1" dirty="0">
                <a:ea typeface="MS PGothic" panose="020B0600070205080204" pitchFamily="34" charset="-128"/>
              </a:rPr>
              <a:t>drop index </a:t>
            </a:r>
            <a:r>
              <a:rPr lang="en-US" altLang="en-US" sz="2000" dirty="0">
                <a:ea typeface="MS PGothic" panose="020B0600070205080204" pitchFamily="34" charset="-128"/>
              </a:rPr>
              <a:t>&lt;index-name&gt;</a:t>
            </a:r>
          </a:p>
        </p:txBody>
      </p:sp>
    </p:spTree>
    <p:extLst>
      <p:ext uri="{BB962C8B-B14F-4D97-AF65-F5344CB8AC3E}">
        <p14:creationId xmlns:p14="http://schemas.microsoft.com/office/powerpoint/2010/main" val="2124206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lstStyle/>
          <a:p>
            <a:pPr>
              <a:buClrTx/>
              <a:buSzTx/>
              <a:buFontTx/>
            </a:pPr>
            <a:r>
              <a:rPr lang="en-US" altLang="zh-CN" dirty="0"/>
              <a:t>End of Chapter</a:t>
            </a:r>
          </a:p>
        </p:txBody>
      </p:sp>
      <p:sp>
        <p:nvSpPr>
          <p:cNvPr id="160771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ClrTx/>
              <a:buSzTx/>
              <a:buFontTx/>
            </a:pPr>
            <a:endParaRPr lang="en-US" altLang="en-US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Basic Concepts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b="1" dirty="0"/>
              <a:t>Ordered Indices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Index Files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B+-Tree File Organization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Static Hashing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Dynamic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Comparison of Ordered Indexing and Hashing 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Bitmap Indices</a:t>
            </a:r>
          </a:p>
          <a:p>
            <a:pPr>
              <a:buFont typeface="Helvetica" pitchFamily="34" charset="0"/>
              <a:buAutoNum type="arabicPeriod"/>
            </a:pPr>
            <a:r>
              <a:rPr lang="en-US" altLang="en-US" sz="2800" dirty="0"/>
              <a:t>Index Definition in SQL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AyZjYzMWViNGI5NGEwYWU1MmI1NWZhN2M4ZmM0Zm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cc82dcf-6891-4534-8b17-e1d5cb876ee9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5503</Words>
  <Application>Microsoft Office PowerPoint</Application>
  <PresentationFormat>全屏显示(4:3)</PresentationFormat>
  <Paragraphs>668</Paragraphs>
  <Slides>84</Slides>
  <Notes>79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7" baseType="lpstr">
      <vt:lpstr>Monotype Sorts</vt:lpstr>
      <vt:lpstr>MS PGothic</vt:lpstr>
      <vt:lpstr>MS PGothic</vt:lpstr>
      <vt:lpstr>宋体</vt:lpstr>
      <vt:lpstr>微软雅黑</vt:lpstr>
      <vt:lpstr>Arial</vt:lpstr>
      <vt:lpstr>Arial Black</vt:lpstr>
      <vt:lpstr>Helvetica</vt:lpstr>
      <vt:lpstr>Symbol</vt:lpstr>
      <vt:lpstr>Times New Roman</vt:lpstr>
      <vt:lpstr>Wingdings</vt:lpstr>
      <vt:lpstr>默认设计模板</vt:lpstr>
      <vt:lpstr>Paintbrush Picture</vt:lpstr>
      <vt:lpstr>数 据 库 原 理</vt:lpstr>
      <vt:lpstr>本节课的内容</vt:lpstr>
      <vt:lpstr>PowerPoint 演示文稿</vt:lpstr>
      <vt:lpstr>为什么需要索引? </vt:lpstr>
      <vt:lpstr>Contents</vt:lpstr>
      <vt:lpstr>查找键与索引文件</vt:lpstr>
      <vt:lpstr>顺序索引与哈希索引</vt:lpstr>
      <vt:lpstr>索引评价指标</vt:lpstr>
      <vt:lpstr>Contents</vt:lpstr>
      <vt:lpstr>顺序索引</vt:lpstr>
      <vt:lpstr>密集索引</vt:lpstr>
      <vt:lpstr>密集索引项不一定对应每个元组</vt:lpstr>
      <vt:lpstr>稀疏索引</vt:lpstr>
      <vt:lpstr>稀疏索引的实现策略</vt:lpstr>
      <vt:lpstr>次级索引</vt:lpstr>
      <vt:lpstr>次级索引举例</vt:lpstr>
      <vt:lpstr>PowerPoint 演示文稿</vt:lpstr>
      <vt:lpstr>多级索引</vt:lpstr>
      <vt:lpstr>多级所引举例</vt:lpstr>
      <vt:lpstr>单层索引节点删除</vt:lpstr>
      <vt:lpstr>单层索引节点插入</vt:lpstr>
      <vt:lpstr>Contents</vt:lpstr>
      <vt:lpstr>Overflow in sequential data files</vt:lpstr>
      <vt:lpstr>B+树索引文件</vt:lpstr>
      <vt:lpstr>Instructor数据文件的B+树索引</vt:lpstr>
      <vt:lpstr>B+树的性质</vt:lpstr>
      <vt:lpstr>B+树的节点结构</vt:lpstr>
      <vt:lpstr>B+树的叶子节点</vt:lpstr>
      <vt:lpstr>B+树的非叶子节点</vt:lpstr>
      <vt:lpstr>度为6的B+树</vt:lpstr>
      <vt:lpstr>B+树的高度</vt:lpstr>
      <vt:lpstr>B+树的查询过程</vt:lpstr>
      <vt:lpstr>B+树查询复杂度</vt:lpstr>
      <vt:lpstr>B+树插入算法</vt:lpstr>
      <vt:lpstr>叶子节点分裂</vt:lpstr>
      <vt:lpstr>Insertion of “Adams”</vt:lpstr>
      <vt:lpstr>非叶子节点分裂</vt:lpstr>
      <vt:lpstr>Insertion of “Lamport”</vt:lpstr>
      <vt:lpstr>B+树节点删除算法：合并</vt:lpstr>
      <vt:lpstr>B+树节点删除算法：重分布</vt:lpstr>
      <vt:lpstr>Deleting “Srinivasan”</vt:lpstr>
      <vt:lpstr>Deleting “Singh and Wu”</vt:lpstr>
      <vt:lpstr>B+树删除后影响高度</vt:lpstr>
      <vt:lpstr>Contents</vt:lpstr>
      <vt:lpstr>B+树文件组织</vt:lpstr>
      <vt:lpstr>B+树文件的层次结构</vt:lpstr>
      <vt:lpstr>槽页结构——Slotted Page Structure</vt:lpstr>
      <vt:lpstr>Contents</vt:lpstr>
      <vt:lpstr>静态哈希索引</vt:lpstr>
      <vt:lpstr>哈希数据文件</vt:lpstr>
      <vt:lpstr>哈希数据文件举例 </vt:lpstr>
      <vt:lpstr>哈希函数</vt:lpstr>
      <vt:lpstr>桶的溢出</vt:lpstr>
      <vt:lpstr>开地址策略</vt:lpstr>
      <vt:lpstr>哈希索引文件</vt:lpstr>
      <vt:lpstr>哈希索引举例</vt:lpstr>
      <vt:lpstr>静态哈希的缺点</vt:lpstr>
      <vt:lpstr>Contents</vt:lpstr>
      <vt:lpstr>动态哈希</vt:lpstr>
      <vt:lpstr>通用可扩展哈希结构 </vt:lpstr>
      <vt:lpstr>查询与插入</vt:lpstr>
      <vt:lpstr>分裂算法</vt:lpstr>
      <vt:lpstr>分裂算法</vt:lpstr>
      <vt:lpstr>删除算法</vt:lpstr>
      <vt:lpstr>动态哈希举例</vt:lpstr>
      <vt:lpstr>Example (c1)</vt:lpstr>
      <vt:lpstr>Example (c2)</vt:lpstr>
      <vt:lpstr>Example (c3)</vt:lpstr>
      <vt:lpstr>Example (c4)</vt:lpstr>
      <vt:lpstr>Example (c5)</vt:lpstr>
      <vt:lpstr>Example (c6)</vt:lpstr>
      <vt:lpstr>Example (c7)</vt:lpstr>
      <vt:lpstr>可扩展哈希的讨论</vt:lpstr>
      <vt:lpstr> Contents</vt:lpstr>
      <vt:lpstr>顺序索引与哈希索引</vt:lpstr>
      <vt:lpstr>Contents</vt:lpstr>
      <vt:lpstr>位图索引</vt:lpstr>
      <vt:lpstr>位图索引举例</vt:lpstr>
      <vt:lpstr>位图索引查询</vt:lpstr>
      <vt:lpstr>位图索引的操作</vt:lpstr>
      <vt:lpstr>Contents</vt:lpstr>
      <vt:lpstr>SQL索引语句</vt:lpstr>
      <vt:lpstr>SQL索引语句</vt:lpstr>
      <vt:lpstr>End of Chapter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Unstructured Data Management System</dc:title>
  <dc:creator>zyq</dc:creator>
  <cp:lastModifiedBy>jimwang</cp:lastModifiedBy>
  <cp:revision>411</cp:revision>
  <dcterms:created xsi:type="dcterms:W3CDTF">2009-03-07T13:09:00Z</dcterms:created>
  <dcterms:modified xsi:type="dcterms:W3CDTF">2023-04-18T01:28:55Z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eyJoZGlkIjoiZjAyZjYzMWViNGI5NGEwYWU1MmI1NWZhN2M4ZmM0ZmYifQ==</vt:lpwstr>
  </property>
  <property fmtid="{D5CDD505-2E9C-101B-9397-08002B2CF9AE}" pid="3" name="ICV">
    <vt:lpwstr>FD9F5F78681E499EABAF666758078A88</vt:lpwstr>
  </property>
  <property fmtid="{D5CDD505-2E9C-101B-9397-08002B2CF9AE}" pid="4" name="KSOProductBuildVer">
    <vt:lpwstr>2052-11.1.0.11636</vt:lpwstr>
  </property>
</Properties>
</file>